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8"/>
  </p:notesMasterIdLst>
  <p:sldIdLst>
    <p:sldId id="316" r:id="rId2"/>
    <p:sldId id="317" r:id="rId3"/>
    <p:sldId id="320" r:id="rId4"/>
    <p:sldId id="256" r:id="rId5"/>
    <p:sldId id="286" r:id="rId6"/>
    <p:sldId id="321" r:id="rId7"/>
    <p:sldId id="322" r:id="rId8"/>
    <p:sldId id="323" r:id="rId9"/>
    <p:sldId id="324" r:id="rId10"/>
    <p:sldId id="331" r:id="rId11"/>
    <p:sldId id="332" r:id="rId12"/>
    <p:sldId id="333" r:id="rId13"/>
    <p:sldId id="325" r:id="rId14"/>
    <p:sldId id="326" r:id="rId15"/>
    <p:sldId id="330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263" r:id="rId36"/>
    <p:sldId id="264" r:id="rId37"/>
  </p:sldIdLst>
  <p:sldSz cx="12192000" cy="6858000"/>
  <p:notesSz cx="6858000" cy="9144000"/>
  <p:embeddedFontLst>
    <p:embeddedFont>
      <p:font typeface="Algerian" panose="04020705040A02060702" pitchFamily="82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Monospac821 BT" panose="020B0609020202020204" pitchFamily="49" charset="0"/>
      <p:regular r:id="rId48"/>
      <p:bold r:id="rId49"/>
      <p:italic r:id="rId50"/>
      <p:bold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Tahoma" panose="020B0604030504040204" pitchFamily="34" charset="0"/>
      <p:regular r:id="rId56"/>
      <p:bold r:id="rId57"/>
    </p:embeddedFont>
    <p:embeddedFont>
      <p:font typeface="Wingdings 3" panose="05040102010807070707" pitchFamily="18" charset="2"/>
      <p:regular r:id="rId5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316"/>
            <p14:sldId id="317"/>
            <p14:sldId id="320"/>
            <p14:sldId id="256"/>
          </p14:sldIdLst>
        </p14:section>
        <p14:section name="Основные слайды" id="{1EA43EF4-7202-4BDC-9CF1-DF037AB93E0E}">
          <p14:sldIdLst>
            <p14:sldId id="286"/>
            <p14:sldId id="321"/>
            <p14:sldId id="322"/>
            <p14:sldId id="323"/>
            <p14:sldId id="324"/>
            <p14:sldId id="331"/>
            <p14:sldId id="332"/>
            <p14:sldId id="333"/>
            <p14:sldId id="325"/>
            <p14:sldId id="326"/>
            <p14:sldId id="330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  <p14:section name="Нередактируемые слайды" id="{6894B225-279D-4536-9829-58E154930EB0}">
          <p14:sldIdLst>
            <p14:sldId id="263"/>
            <p14:sldId id="264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4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16.05.2024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16.05.2024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16.05.2024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16.05.2024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16.05.2024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16.05.2024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16.05.2024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16.05.2024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16.05.2024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16.05.2024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FA7F10-BD9F-DBC0-3D7F-AAC497B6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преподавателе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580CE8-88BD-0ECB-AAE3-C8BAC53E3C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06D125-05ED-EBCC-C807-BFDECC85D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Басов Денис Алексеевич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1F8F50-91D5-3A6F-AB1D-97BAA9A31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B1118F-ACFC-761E-3692-AD58CB3485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17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681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2" y="544417"/>
            <a:ext cx="9360000" cy="504452"/>
          </a:xfrm>
        </p:spPr>
        <p:txBody>
          <a:bodyPr>
            <a:normAutofit fontScale="90000"/>
          </a:bodyPr>
          <a:lstStyle/>
          <a:p>
            <a:r>
              <a:rPr lang="ru-RU" altLang="ru-RU" dirty="0">
                <a:ea typeface="Arial" panose="020B0604020202020204" pitchFamily="34" charset="0"/>
              </a:rPr>
              <a:t>Переменные в </a:t>
            </a:r>
            <a:r>
              <a:rPr lang="en-US" altLang="ru-RU" dirty="0">
                <a:ea typeface="Arial" panose="020B0604020202020204" pitchFamily="34" charset="0"/>
              </a:rPr>
              <a:t>JavaScript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E0E6B-57E3-45AB-B72E-3BC5854E60B0}"/>
              </a:ext>
            </a:extLst>
          </p:cNvPr>
          <p:cNvSpPr txBox="1"/>
          <p:nvPr/>
        </p:nvSpPr>
        <p:spPr>
          <a:xfrm>
            <a:off x="272081" y="1394192"/>
            <a:ext cx="4141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263238"/>
                </a:solidFill>
                <a:latin typeface="Century Gothic" panose="020B0502020202020204" pitchFamily="34" charset="0"/>
              </a:rPr>
              <a:t>Переменные похожи на </a:t>
            </a:r>
            <a:endParaRPr lang="en-US" sz="2400" dirty="0">
              <a:solidFill>
                <a:srgbClr val="263238"/>
              </a:solidFill>
              <a:latin typeface="Century Gothic" panose="020B0502020202020204" pitchFamily="34" charset="0"/>
            </a:endParaRPr>
          </a:p>
          <a:p>
            <a:r>
              <a:rPr lang="ru-RU" sz="2400" dirty="0">
                <a:solidFill>
                  <a:srgbClr val="263238"/>
                </a:solidFill>
                <a:latin typeface="Century Gothic" panose="020B0502020202020204" pitchFamily="34" charset="0"/>
              </a:rPr>
              <a:t>«Именованные </a:t>
            </a:r>
            <a:r>
              <a:rPr lang="ru-RU" sz="2400" b="1" dirty="0">
                <a:solidFill>
                  <a:srgbClr val="263238"/>
                </a:solidFill>
                <a:latin typeface="Century Gothic" panose="020B0502020202020204" pitchFamily="34" charset="0"/>
              </a:rPr>
              <a:t>контейнеры</a:t>
            </a:r>
            <a:r>
              <a:rPr lang="ru-RU" sz="2400" dirty="0">
                <a:solidFill>
                  <a:srgbClr val="263238"/>
                </a:solidFill>
                <a:latin typeface="Century Gothic" panose="020B0502020202020204" pitchFamily="34" charset="0"/>
              </a:rPr>
              <a:t>»</a:t>
            </a:r>
          </a:p>
          <a:p>
            <a:r>
              <a:rPr lang="ru-RU" sz="2400" dirty="0">
                <a:solidFill>
                  <a:srgbClr val="263238"/>
                </a:solidFill>
                <a:latin typeface="Century Gothic" panose="020B0502020202020204" pitchFamily="34" charset="0"/>
              </a:rPr>
              <a:t>для значений в </a:t>
            </a:r>
            <a:r>
              <a:rPr lang="en-US" sz="2400" dirty="0">
                <a:solidFill>
                  <a:srgbClr val="263238"/>
                </a:solidFill>
                <a:latin typeface="Century Gothic" panose="020B0502020202020204" pitchFamily="34" charset="0"/>
              </a:rPr>
              <a:t>JavaScript</a:t>
            </a:r>
            <a:endParaRPr lang="ru-RU" sz="2400" dirty="0">
              <a:solidFill>
                <a:srgbClr val="263238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84764-0001-4BDC-A6FF-B8814FB40D0C}"/>
              </a:ext>
            </a:extLst>
          </p:cNvPr>
          <p:cNvSpPr txBox="1"/>
          <p:nvPr/>
        </p:nvSpPr>
        <p:spPr>
          <a:xfrm>
            <a:off x="272081" y="3309176"/>
            <a:ext cx="43268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263238"/>
                </a:solidFill>
                <a:latin typeface="Century Gothic" panose="020B0502020202020204" pitchFamily="34" charset="0"/>
              </a:rPr>
              <a:t>Мы можем сохранить значение</a:t>
            </a:r>
          </a:p>
          <a:p>
            <a:r>
              <a:rPr lang="ru-RU" sz="2000" dirty="0">
                <a:solidFill>
                  <a:srgbClr val="263238"/>
                </a:solidFill>
                <a:latin typeface="Century Gothic" panose="020B0502020202020204" pitchFamily="34" charset="0"/>
              </a:rPr>
              <a:t>и дать ему название, а еще…</a:t>
            </a:r>
          </a:p>
          <a:p>
            <a:endParaRPr lang="ru-RU" sz="2000" dirty="0">
              <a:solidFill>
                <a:srgbClr val="263238"/>
              </a:solidFill>
              <a:latin typeface="Century Gothic" panose="020B0502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rgbClr val="263238"/>
                </a:solidFill>
                <a:latin typeface="Century Gothic" panose="020B0502020202020204" pitchFamily="34" charset="0"/>
              </a:rPr>
              <a:t>использовать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rgbClr val="263238"/>
                </a:solidFill>
                <a:latin typeface="Century Gothic" panose="020B0502020202020204" pitchFamily="34" charset="0"/>
              </a:rPr>
              <a:t>изменить значение позже</a:t>
            </a:r>
            <a:endParaRPr lang="en-US" sz="2000" dirty="0">
              <a:solidFill>
                <a:srgbClr val="263238"/>
              </a:solidFill>
              <a:latin typeface="Century Gothic" panose="020B0502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rgbClr val="263238"/>
                </a:solidFill>
                <a:latin typeface="Century Gothic" panose="020B0502020202020204" pitchFamily="34" charset="0"/>
              </a:rPr>
              <a:t>удалить</a:t>
            </a:r>
          </a:p>
        </p:txBody>
      </p:sp>
      <p:sp>
        <p:nvSpPr>
          <p:cNvPr id="8" name="Скругленный прямоугольник 4">
            <a:extLst>
              <a:ext uri="{FF2B5EF4-FFF2-40B4-BE49-F238E27FC236}">
                <a16:creationId xmlns:a16="http://schemas.microsoft.com/office/drawing/2014/main" id="{D3BF124A-9D76-49BF-9304-B93965191368}"/>
              </a:ext>
            </a:extLst>
          </p:cNvPr>
          <p:cNvSpPr/>
          <p:nvPr/>
        </p:nvSpPr>
        <p:spPr>
          <a:xfrm>
            <a:off x="4598907" y="1830112"/>
            <a:ext cx="6949440" cy="4897120"/>
          </a:xfrm>
          <a:prstGeom prst="roundRect">
            <a:avLst>
              <a:gd name="adj" fmla="val 2349"/>
            </a:avLst>
          </a:prstGeom>
          <a:solidFill>
            <a:srgbClr val="374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11297B-70DB-4937-9900-2ED5781F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153" y="2100721"/>
            <a:ext cx="62103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05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2" y="544417"/>
            <a:ext cx="9360000" cy="504452"/>
          </a:xfrm>
        </p:spPr>
        <p:txBody>
          <a:bodyPr>
            <a:normAutofit fontScale="90000"/>
          </a:bodyPr>
          <a:lstStyle/>
          <a:p>
            <a:r>
              <a:rPr lang="ru-RU" altLang="ru-RU" dirty="0">
                <a:ea typeface="Arial" panose="020B0604020202020204" pitchFamily="34" charset="0"/>
              </a:rPr>
              <a:t>Базовый синтаксис объявления переменных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EE3B4C9-74B1-4D6A-8C6D-4E7F8C45BD0B}"/>
              </a:ext>
            </a:extLst>
          </p:cNvPr>
          <p:cNvGrpSpPr/>
          <p:nvPr/>
        </p:nvGrpSpPr>
        <p:grpSpPr>
          <a:xfrm>
            <a:off x="527723" y="1708673"/>
            <a:ext cx="9905052" cy="4206240"/>
            <a:chOff x="751840" y="1036320"/>
            <a:chExt cx="9905052" cy="4206240"/>
          </a:xfrm>
        </p:grpSpPr>
        <p:sp>
          <p:nvSpPr>
            <p:cNvPr id="12" name="Скругленный прямоугольник 4">
              <a:extLst>
                <a:ext uri="{FF2B5EF4-FFF2-40B4-BE49-F238E27FC236}">
                  <a16:creationId xmlns:a16="http://schemas.microsoft.com/office/drawing/2014/main" id="{F5EEF4DB-6F42-47F2-96F3-C9E3AB7FB717}"/>
                </a:ext>
              </a:extLst>
            </p:cNvPr>
            <p:cNvSpPr/>
            <p:nvPr/>
          </p:nvSpPr>
          <p:spPr>
            <a:xfrm>
              <a:off x="751840" y="1036320"/>
              <a:ext cx="9905052" cy="4206240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Блок-схема: узел 12">
              <a:extLst>
                <a:ext uri="{FF2B5EF4-FFF2-40B4-BE49-F238E27FC236}">
                  <a16:creationId xmlns:a16="http://schemas.microsoft.com/office/drawing/2014/main" id="{31581D86-DFA5-48C8-A2A4-E457EA86761D}"/>
                </a:ext>
              </a:extLst>
            </p:cNvPr>
            <p:cNvSpPr/>
            <p:nvPr/>
          </p:nvSpPr>
          <p:spPr>
            <a:xfrm>
              <a:off x="876617" y="1188578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Блок-схема: узел 13">
              <a:extLst>
                <a:ext uri="{FF2B5EF4-FFF2-40B4-BE49-F238E27FC236}">
                  <a16:creationId xmlns:a16="http://schemas.microsoft.com/office/drawing/2014/main" id="{0C7DD44D-F8C3-436C-8B3C-8DB1B186ED66}"/>
                </a:ext>
              </a:extLst>
            </p:cNvPr>
            <p:cNvSpPr/>
            <p:nvPr/>
          </p:nvSpPr>
          <p:spPr>
            <a:xfrm>
              <a:off x="1118796" y="1188578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Блок-схема: узел 14">
              <a:extLst>
                <a:ext uri="{FF2B5EF4-FFF2-40B4-BE49-F238E27FC236}">
                  <a16:creationId xmlns:a16="http://schemas.microsoft.com/office/drawing/2014/main" id="{0D65E06B-F750-4A55-B125-1EB929FAA039}"/>
                </a:ext>
              </a:extLst>
            </p:cNvPr>
            <p:cNvSpPr/>
            <p:nvPr/>
          </p:nvSpPr>
          <p:spPr>
            <a:xfrm>
              <a:off x="1359314" y="1183584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0B296A-B2A2-4EE9-AE34-65C411E3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133" y="2250949"/>
            <a:ext cx="5729550" cy="10329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99F212-2887-4F37-89B6-15316BCD86AE}"/>
              </a:ext>
            </a:extLst>
          </p:cNvPr>
          <p:cNvSpPr txBox="1"/>
          <p:nvPr/>
        </p:nvSpPr>
        <p:spPr>
          <a:xfrm>
            <a:off x="2000988" y="2960716"/>
            <a:ext cx="130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C793EE"/>
                </a:solidFill>
                <a:latin typeface="Century Gothic" panose="020B0502020202020204" pitchFamily="34" charset="0"/>
              </a:rPr>
              <a:t>Ключевое</a:t>
            </a:r>
          </a:p>
          <a:p>
            <a:r>
              <a:rPr lang="ru-RU" dirty="0">
                <a:solidFill>
                  <a:srgbClr val="C793EE"/>
                </a:solidFill>
                <a:latin typeface="Century Gothic" panose="020B0502020202020204" pitchFamily="34" charset="0"/>
              </a:rPr>
              <a:t>слово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4C3209-70B8-4A63-8CC5-5699DA98D538}"/>
              </a:ext>
            </a:extLst>
          </p:cNvPr>
          <p:cNvSpPr txBox="1"/>
          <p:nvPr/>
        </p:nvSpPr>
        <p:spPr>
          <a:xfrm>
            <a:off x="3513512" y="2960716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EFFFF"/>
                </a:solidFill>
                <a:latin typeface="Century Gothic" panose="020B0502020202020204" pitchFamily="34" charset="0"/>
              </a:rPr>
              <a:t>Название </a:t>
            </a:r>
          </a:p>
          <a:p>
            <a:r>
              <a:rPr lang="ru-RU" dirty="0">
                <a:solidFill>
                  <a:srgbClr val="EEFFFF"/>
                </a:solidFill>
                <a:latin typeface="Century Gothic" panose="020B0502020202020204" pitchFamily="34" charset="0"/>
              </a:rPr>
              <a:t>переменной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5DF88-058A-4E91-83BC-FF7F353AE843}"/>
              </a:ext>
            </a:extLst>
          </p:cNvPr>
          <p:cNvSpPr txBox="1"/>
          <p:nvPr/>
        </p:nvSpPr>
        <p:spPr>
          <a:xfrm>
            <a:off x="6031783" y="2960715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EEFFFF"/>
                </a:solidFill>
                <a:latin typeface="Century Gothic" panose="020B0502020202020204" pitchFamily="34" charset="0"/>
              </a:rPr>
              <a:t>Значение </a:t>
            </a:r>
          </a:p>
          <a:p>
            <a:r>
              <a:rPr lang="ru-RU" dirty="0">
                <a:solidFill>
                  <a:srgbClr val="EEFFFF"/>
                </a:solidFill>
                <a:latin typeface="Century Gothic" panose="020B0502020202020204" pitchFamily="34" charset="0"/>
              </a:rPr>
              <a:t>переменной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22594DF-B3AE-4BD7-873F-66B8E2F87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20" y="4099170"/>
            <a:ext cx="3527004" cy="8735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7F0181-35D1-4CA9-B95D-F2D9BEDB51FF}"/>
              </a:ext>
            </a:extLst>
          </p:cNvPr>
          <p:cNvSpPr txBox="1"/>
          <p:nvPr/>
        </p:nvSpPr>
        <p:spPr>
          <a:xfrm>
            <a:off x="2182320" y="4932210"/>
            <a:ext cx="735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C793EE"/>
                </a:solidFill>
                <a:latin typeface="Century Gothic" panose="020B0502020202020204" pitchFamily="34" charset="0"/>
              </a:rPr>
              <a:t>Создаем переменную с названием «</a:t>
            </a:r>
            <a:r>
              <a:rPr lang="en-US" dirty="0">
                <a:solidFill>
                  <a:srgbClr val="C793EE"/>
                </a:solidFill>
                <a:latin typeface="Century Gothic" panose="020B0502020202020204" pitchFamily="34" charset="0"/>
              </a:rPr>
              <a:t>age</a:t>
            </a:r>
            <a:r>
              <a:rPr lang="ru-RU" dirty="0">
                <a:solidFill>
                  <a:srgbClr val="C793EE"/>
                </a:solidFill>
                <a:latin typeface="Century Gothic" panose="020B0502020202020204" pitchFamily="34" charset="0"/>
              </a:rPr>
              <a:t>»</a:t>
            </a:r>
            <a:r>
              <a:rPr lang="en-US" dirty="0">
                <a:solidFill>
                  <a:srgbClr val="C793EE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C793EE"/>
                </a:solidFill>
                <a:latin typeface="Century Gothic" panose="020B0502020202020204" pitchFamily="34" charset="0"/>
              </a:rPr>
              <a:t>и значением 55 </a:t>
            </a:r>
          </a:p>
        </p:txBody>
      </p:sp>
    </p:spTree>
    <p:extLst>
      <p:ext uri="{BB962C8B-B14F-4D97-AF65-F5344CB8AC3E}">
        <p14:creationId xmlns:p14="http://schemas.microsoft.com/office/powerpoint/2010/main" val="138480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2" y="544417"/>
            <a:ext cx="9360000" cy="504452"/>
          </a:xfrm>
        </p:spPr>
        <p:txBody>
          <a:bodyPr>
            <a:normAutofit fontScale="90000"/>
          </a:bodyPr>
          <a:lstStyle/>
          <a:p>
            <a:r>
              <a:rPr lang="ru-RU" altLang="ru-RU" dirty="0">
                <a:ea typeface="Arial" panose="020B0604020202020204" pitchFamily="34" charset="0"/>
              </a:rPr>
              <a:t>Использование переменных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EE3B4C9-74B1-4D6A-8C6D-4E7F8C45BD0B}"/>
              </a:ext>
            </a:extLst>
          </p:cNvPr>
          <p:cNvGrpSpPr/>
          <p:nvPr/>
        </p:nvGrpSpPr>
        <p:grpSpPr>
          <a:xfrm>
            <a:off x="527723" y="1708673"/>
            <a:ext cx="9905052" cy="4206240"/>
            <a:chOff x="751840" y="1036320"/>
            <a:chExt cx="9905052" cy="4206240"/>
          </a:xfrm>
        </p:grpSpPr>
        <p:sp>
          <p:nvSpPr>
            <p:cNvPr id="12" name="Скругленный прямоугольник 4">
              <a:extLst>
                <a:ext uri="{FF2B5EF4-FFF2-40B4-BE49-F238E27FC236}">
                  <a16:creationId xmlns:a16="http://schemas.microsoft.com/office/drawing/2014/main" id="{F5EEF4DB-6F42-47F2-96F3-C9E3AB7FB717}"/>
                </a:ext>
              </a:extLst>
            </p:cNvPr>
            <p:cNvSpPr/>
            <p:nvPr/>
          </p:nvSpPr>
          <p:spPr>
            <a:xfrm>
              <a:off x="751840" y="1036320"/>
              <a:ext cx="9905052" cy="4206240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Блок-схема: узел 12">
              <a:extLst>
                <a:ext uri="{FF2B5EF4-FFF2-40B4-BE49-F238E27FC236}">
                  <a16:creationId xmlns:a16="http://schemas.microsoft.com/office/drawing/2014/main" id="{31581D86-DFA5-48C8-A2A4-E457EA86761D}"/>
                </a:ext>
              </a:extLst>
            </p:cNvPr>
            <p:cNvSpPr/>
            <p:nvPr/>
          </p:nvSpPr>
          <p:spPr>
            <a:xfrm>
              <a:off x="876617" y="1188578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Блок-схема: узел 13">
              <a:extLst>
                <a:ext uri="{FF2B5EF4-FFF2-40B4-BE49-F238E27FC236}">
                  <a16:creationId xmlns:a16="http://schemas.microsoft.com/office/drawing/2014/main" id="{0C7DD44D-F8C3-436C-8B3C-8DB1B186ED66}"/>
                </a:ext>
              </a:extLst>
            </p:cNvPr>
            <p:cNvSpPr/>
            <p:nvPr/>
          </p:nvSpPr>
          <p:spPr>
            <a:xfrm>
              <a:off x="1118796" y="1188578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Блок-схема: узел 14">
              <a:extLst>
                <a:ext uri="{FF2B5EF4-FFF2-40B4-BE49-F238E27FC236}">
                  <a16:creationId xmlns:a16="http://schemas.microsoft.com/office/drawing/2014/main" id="{0D65E06B-F750-4A55-B125-1EB929FAA039}"/>
                </a:ext>
              </a:extLst>
            </p:cNvPr>
            <p:cNvSpPr/>
            <p:nvPr/>
          </p:nvSpPr>
          <p:spPr>
            <a:xfrm>
              <a:off x="1359314" y="1183584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BFB57E-5DF9-4854-BFF7-C2311296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44" y="2525918"/>
            <a:ext cx="72294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44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14" y="365124"/>
            <a:ext cx="9360000" cy="414806"/>
          </a:xfrm>
        </p:spPr>
        <p:txBody>
          <a:bodyPr>
            <a:normAutofit fontScale="90000"/>
          </a:bodyPr>
          <a:lstStyle/>
          <a:p>
            <a:r>
              <a:rPr lang="ru-RU" dirty="0"/>
              <a:t>Типы данных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6" name="Заголовок 29">
            <a:extLst>
              <a:ext uri="{FF2B5EF4-FFF2-40B4-BE49-F238E27FC236}">
                <a16:creationId xmlns:a16="http://schemas.microsoft.com/office/drawing/2014/main" id="{1C758B4E-3931-4099-9059-4D01EB2602E5}"/>
              </a:ext>
            </a:extLst>
          </p:cNvPr>
          <p:cNvSpPr txBox="1">
            <a:spLocks/>
          </p:cNvSpPr>
          <p:nvPr/>
        </p:nvSpPr>
        <p:spPr>
          <a:xfrm>
            <a:off x="741979" y="1119785"/>
            <a:ext cx="9360000" cy="414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 JavaScript существует семь примитивных типов данных: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7130437E-BC19-45D2-BB8B-A1F6294C50EC}"/>
              </a:ext>
            </a:extLst>
          </p:cNvPr>
          <p:cNvSpPr txBox="1">
            <a:spLocks/>
          </p:cNvSpPr>
          <p:nvPr/>
        </p:nvSpPr>
        <p:spPr>
          <a:xfrm>
            <a:off x="424392" y="1874447"/>
            <a:ext cx="9995174" cy="4618429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sz="1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Number: </a:t>
            </a:r>
            <a:r>
              <a:rPr lang="ru-RU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И</a:t>
            </a:r>
            <a:r>
              <a:rPr lang="ru-RU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спользуется для представления чисел. Например, 123, 120.50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т.д</a:t>
            </a:r>
            <a:endParaRPr lang="ru-RU" sz="18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ru-RU" sz="1800" b="1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String</a:t>
            </a:r>
            <a:r>
              <a:rPr lang="ru-RU" sz="1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: </a:t>
            </a:r>
            <a:r>
              <a:rPr lang="ru-RU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используется для представления последовательности символов. Например, "</a:t>
            </a:r>
            <a:r>
              <a:rPr lang="ru-RU" sz="18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Hello</a:t>
            </a:r>
            <a:r>
              <a:rPr lang="ru-RU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, World!"</a:t>
            </a:r>
          </a:p>
          <a:p>
            <a:pPr>
              <a:lnSpc>
                <a:spcPct val="120000"/>
              </a:lnSpc>
            </a:pPr>
            <a:r>
              <a:rPr lang="ru-RU" sz="1800" b="1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Boolean</a:t>
            </a:r>
            <a:r>
              <a:rPr lang="ru-RU" sz="1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: </a:t>
            </a:r>
            <a:r>
              <a:rPr lang="ru-RU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Используется для представления логических значений. Он может принимать только два значения: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true</a:t>
            </a:r>
            <a:r>
              <a:rPr lang="ru-RU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или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false</a:t>
            </a:r>
            <a:r>
              <a:rPr lang="ru-RU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ru-RU" sz="1800" b="1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Undefined</a:t>
            </a:r>
            <a:r>
              <a:rPr lang="ru-RU" sz="1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: </a:t>
            </a:r>
            <a:r>
              <a:rPr lang="ru-RU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Если переменная объявлена, но не присвоено никакого значения, то ее значение будет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undefined</a:t>
            </a:r>
            <a:endParaRPr lang="ru-RU" sz="18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1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Null</a:t>
            </a:r>
            <a:r>
              <a:rPr lang="ru-RU" sz="1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: </a:t>
            </a:r>
            <a:r>
              <a:rPr lang="ru-RU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Означает отсутствие значения</a:t>
            </a:r>
          </a:p>
          <a:p>
            <a:pPr>
              <a:lnSpc>
                <a:spcPct val="120000"/>
              </a:lnSpc>
            </a:pPr>
            <a:r>
              <a:rPr lang="ru-RU" sz="1800" b="1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Symbol: </a:t>
            </a:r>
            <a:r>
              <a:rPr lang="ru-RU" sz="1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Используется для представления уникальных идентификаторов</a:t>
            </a:r>
          </a:p>
          <a:p>
            <a:pPr>
              <a:lnSpc>
                <a:spcPct val="120000"/>
              </a:lnSpc>
            </a:pPr>
            <a:r>
              <a:rPr lang="ru-RU" sz="1800" b="1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BigInt</a:t>
            </a:r>
            <a:r>
              <a:rPr lang="ru-RU" sz="18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: </a:t>
            </a:r>
            <a:r>
              <a:rPr lang="ru-RU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Используется для представления целых чисел, которы</a:t>
            </a:r>
            <a:r>
              <a:rPr lang="ru-RU" sz="1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е больше, чем может хранить 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Number</a:t>
            </a:r>
            <a:endParaRPr lang="ru-RU" sz="18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ru-RU" dirty="0"/>
          </a:p>
          <a:p>
            <a:pPr>
              <a:lnSpc>
                <a:spcPct val="12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500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37" y="392018"/>
            <a:ext cx="9360000" cy="620994"/>
          </a:xfrm>
        </p:spPr>
        <p:txBody>
          <a:bodyPr/>
          <a:lstStyle/>
          <a:p>
            <a:r>
              <a:rPr lang="ru-RU" dirty="0"/>
              <a:t>Тип данных </a:t>
            </a:r>
            <a:r>
              <a:rPr lang="en-US" dirty="0"/>
              <a:t>Number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334EE-EA39-4F0A-A65F-501DD9E8029C}"/>
              </a:ext>
            </a:extLst>
          </p:cNvPr>
          <p:cNvSpPr txBox="1">
            <a:spLocks/>
          </p:cNvSpPr>
          <p:nvPr/>
        </p:nvSpPr>
        <p:spPr>
          <a:xfrm>
            <a:off x="759907" y="1421447"/>
            <a:ext cx="9359999" cy="62099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Целые и десятичные числа: Числовой тип данных </a:t>
            </a:r>
            <a:r>
              <a:rPr lang="ru-RU" altLang="ru-RU" sz="1800" b="1" dirty="0" err="1">
                <a:solidFill>
                  <a:srgbClr val="285AA5"/>
                </a:solidFill>
                <a:ea typeface="Arial" panose="020B0604020202020204" pitchFamily="34" charset="0"/>
              </a:rPr>
              <a:t>number</a:t>
            </a: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 представляет как целочисленные значения, так и числа с плавающей точкой</a:t>
            </a:r>
            <a:endParaRPr lang="en-US" altLang="ru-RU" sz="1800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C2409F4-9EE2-4601-A577-DD1CB65D54DF}"/>
              </a:ext>
            </a:extLst>
          </p:cNvPr>
          <p:cNvSpPr txBox="1">
            <a:spLocks/>
          </p:cNvSpPr>
          <p:nvPr/>
        </p:nvSpPr>
        <p:spPr>
          <a:xfrm>
            <a:off x="759908" y="2371705"/>
            <a:ext cx="9360000" cy="950259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Специальные числовые значения: Кроме обычных чисел, существуют так называемые «специальные числовые значения», которые относятся к этому типу данных: Infinity, -Infinity и </a:t>
            </a:r>
            <a:r>
              <a:rPr lang="ru-RU" altLang="ru-RU" sz="1800" dirty="0" err="1">
                <a:solidFill>
                  <a:srgbClr val="285AA5"/>
                </a:solidFill>
                <a:ea typeface="Arial" panose="020B0604020202020204" pitchFamily="34" charset="0"/>
              </a:rPr>
              <a:t>NaN</a:t>
            </a:r>
            <a:endParaRPr lang="en-US" altLang="ru-RU" sz="1800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B899237-AEB2-4846-AFFC-BB119450E841}"/>
              </a:ext>
            </a:extLst>
          </p:cNvPr>
          <p:cNvSpPr txBox="1">
            <a:spLocks/>
          </p:cNvSpPr>
          <p:nvPr/>
        </p:nvSpPr>
        <p:spPr>
          <a:xfrm>
            <a:off x="759907" y="3651227"/>
            <a:ext cx="9359998" cy="136004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Number</a:t>
            </a:r>
            <a:r>
              <a:rPr lang="en-US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 </a:t>
            </a: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имеет ограничения</a:t>
            </a:r>
            <a:r>
              <a:rPr lang="en-US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 </a:t>
            </a: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на длину значения в пределах 64-битового формата. Это означает, что безопасно доступны целые числа в диапазоне от-(2^53 - 1) до (2^53 - 1) За пределами этого диапазона операции с целыми числами будут небезопасными, и возвращать приближённые значения.</a:t>
            </a:r>
            <a:endParaRPr lang="en-US" altLang="ru-RU" sz="1800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61246E5-6ECD-494F-9A16-5785ECE60A89}"/>
              </a:ext>
            </a:extLst>
          </p:cNvPr>
          <p:cNvSpPr txBox="1">
            <a:spLocks/>
          </p:cNvSpPr>
          <p:nvPr/>
        </p:nvSpPr>
        <p:spPr>
          <a:xfrm>
            <a:off x="759905" y="5340534"/>
            <a:ext cx="9360000" cy="414808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Для работы с очень большими числами в JavaScript есть тип данных </a:t>
            </a:r>
            <a:r>
              <a:rPr lang="ru-RU" altLang="ru-RU" sz="1800" b="1" dirty="0" err="1">
                <a:solidFill>
                  <a:srgbClr val="285AA5"/>
                </a:solidFill>
                <a:ea typeface="Arial" panose="020B0604020202020204" pitchFamily="34" charset="0"/>
              </a:rPr>
              <a:t>BigInt</a:t>
            </a:r>
            <a:endParaRPr lang="en-US" altLang="ru-RU" sz="1800" b="1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50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181270"/>
            <a:ext cx="9360000" cy="620994"/>
          </a:xfrm>
        </p:spPr>
        <p:txBody>
          <a:bodyPr>
            <a:normAutofit/>
          </a:bodyPr>
          <a:lstStyle/>
          <a:p>
            <a:r>
              <a:rPr lang="ru-RU" dirty="0"/>
              <a:t>Простые операции с числами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48916" y="874178"/>
            <a:ext cx="9905052" cy="5802552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16641" y="1018006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58820" y="1018006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099338" y="1013012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EEFCB4-DF1A-4F73-9906-B9C8090E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32" y="1321730"/>
            <a:ext cx="4038600" cy="5295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E219D3-C9F3-4FC8-A8EA-CB00CF1C22EB}"/>
              </a:ext>
            </a:extLst>
          </p:cNvPr>
          <p:cNvSpPr txBox="1"/>
          <p:nvPr/>
        </p:nvSpPr>
        <p:spPr>
          <a:xfrm>
            <a:off x="3301300" y="1859398"/>
            <a:ext cx="6585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В </a:t>
            </a:r>
            <a:r>
              <a:rPr lang="en-US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JavaScript </a:t>
            </a:r>
            <a:r>
              <a:rPr lang="ru-RU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мы можем использовать все</a:t>
            </a:r>
          </a:p>
          <a:p>
            <a:r>
              <a:rPr lang="ru-RU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базовые математические операции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24D7B0-C270-44E8-810F-4D06E4489750}"/>
              </a:ext>
            </a:extLst>
          </p:cNvPr>
          <p:cNvSpPr txBox="1"/>
          <p:nvPr/>
        </p:nvSpPr>
        <p:spPr>
          <a:xfrm>
            <a:off x="3301300" y="3429000"/>
            <a:ext cx="6035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CF7E59"/>
                </a:solidFill>
                <a:latin typeface="Century Gothic" panose="020B0502020202020204" pitchFamily="34" charset="0"/>
              </a:rPr>
              <a:t>// - дает возможность написать</a:t>
            </a:r>
          </a:p>
          <a:p>
            <a:r>
              <a:rPr lang="ru-RU" sz="2400" dirty="0">
                <a:solidFill>
                  <a:srgbClr val="CF7E59"/>
                </a:solidFill>
                <a:latin typeface="Century Gothic" panose="020B0502020202020204" pitchFamily="34" charset="0"/>
              </a:rPr>
              <a:t>комментарий, который игнорируется</a:t>
            </a:r>
          </a:p>
          <a:p>
            <a:r>
              <a:rPr lang="ru-RU" sz="2400" dirty="0">
                <a:solidFill>
                  <a:srgbClr val="CF7E59"/>
                </a:solidFill>
                <a:latin typeface="Century Gothic" panose="020B0502020202020204" pitchFamily="34" charset="0"/>
              </a:rPr>
              <a:t>при выполнении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99970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181270"/>
            <a:ext cx="9360000" cy="620994"/>
          </a:xfrm>
        </p:spPr>
        <p:txBody>
          <a:bodyPr>
            <a:normAutofit/>
          </a:bodyPr>
          <a:lstStyle/>
          <a:p>
            <a:r>
              <a:rPr lang="en-US" dirty="0" err="1"/>
              <a:t>NaN</a:t>
            </a:r>
            <a:r>
              <a:rPr lang="en-US" dirty="0"/>
              <a:t> – not a number, infinity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48916" y="874178"/>
            <a:ext cx="9905052" cy="5802552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16641" y="1018006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58820" y="1018006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099338" y="1013012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24D7B0-C270-44E8-810F-4D06E4489750}"/>
              </a:ext>
            </a:extLst>
          </p:cNvPr>
          <p:cNvSpPr txBox="1"/>
          <p:nvPr/>
        </p:nvSpPr>
        <p:spPr>
          <a:xfrm>
            <a:off x="3664012" y="4975457"/>
            <a:ext cx="5434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F7E59"/>
                </a:solidFill>
                <a:latin typeface="Century Gothic" panose="020B0502020202020204" pitchFamily="34" charset="0"/>
              </a:rPr>
              <a:t>Infinity – </a:t>
            </a:r>
            <a:r>
              <a:rPr lang="ru-RU" sz="2400" dirty="0">
                <a:solidFill>
                  <a:srgbClr val="CF7E59"/>
                </a:solidFill>
                <a:latin typeface="Century Gothic" panose="020B0502020202020204" pitchFamily="34" charset="0"/>
              </a:rPr>
              <a:t>очень большое число, </a:t>
            </a:r>
          </a:p>
          <a:p>
            <a:r>
              <a:rPr lang="ru-RU" sz="2400" dirty="0">
                <a:solidFill>
                  <a:srgbClr val="CF7E59"/>
                </a:solidFill>
                <a:latin typeface="Century Gothic" panose="020B0502020202020204" pitchFamily="34" charset="0"/>
              </a:rPr>
              <a:t>которое не может представить </a:t>
            </a:r>
            <a:r>
              <a:rPr lang="en-US" sz="2400" dirty="0">
                <a:solidFill>
                  <a:srgbClr val="CF7E59"/>
                </a:solidFill>
                <a:latin typeface="Century Gothic" panose="020B0502020202020204" pitchFamily="34" charset="0"/>
              </a:rPr>
              <a:t>JS</a:t>
            </a:r>
            <a:endParaRPr lang="ru-RU" sz="2400" dirty="0">
              <a:solidFill>
                <a:srgbClr val="CF7E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FCB8-22C5-4C5E-8C2A-B5ED06365DDD}"/>
              </a:ext>
            </a:extLst>
          </p:cNvPr>
          <p:cNvSpPr txBox="1"/>
          <p:nvPr/>
        </p:nvSpPr>
        <p:spPr>
          <a:xfrm>
            <a:off x="4978757" y="1467044"/>
            <a:ext cx="4918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EF9064"/>
                </a:solidFill>
                <a:latin typeface="Century Gothic" panose="020B0502020202020204" pitchFamily="34" charset="0"/>
              </a:rPr>
              <a:t>NaN</a:t>
            </a:r>
            <a:r>
              <a:rPr lang="en-US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 – </a:t>
            </a:r>
            <a:r>
              <a:rPr lang="ru-RU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это </a:t>
            </a:r>
            <a:r>
              <a:rPr lang="ru-RU" sz="2400" b="1" dirty="0">
                <a:solidFill>
                  <a:srgbClr val="95E7F1"/>
                </a:solidFill>
                <a:latin typeface="Century Gothic" panose="020B0502020202020204" pitchFamily="34" charset="0"/>
              </a:rPr>
              <a:t>числовое</a:t>
            </a:r>
            <a:r>
              <a:rPr lang="ru-RU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 значение, </a:t>
            </a:r>
          </a:p>
          <a:p>
            <a:r>
              <a:rPr lang="ru-RU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которое означает, что это …</a:t>
            </a:r>
          </a:p>
          <a:p>
            <a:r>
              <a:rPr lang="ru-RU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не число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C03F97-7D01-4308-B2AF-760FB84F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41" y="1652774"/>
            <a:ext cx="4114800" cy="2790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E14D8B-213F-44BB-BCD7-F66BD3C832B7}"/>
              </a:ext>
            </a:extLst>
          </p:cNvPr>
          <p:cNvSpPr txBox="1"/>
          <p:nvPr/>
        </p:nvSpPr>
        <p:spPr>
          <a:xfrm>
            <a:off x="4978757" y="2700036"/>
            <a:ext cx="5086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EF9064"/>
                </a:solidFill>
                <a:latin typeface="Century Gothic" panose="020B0502020202020204" pitchFamily="34" charset="0"/>
              </a:rPr>
              <a:t>NaN</a:t>
            </a:r>
            <a:r>
              <a:rPr lang="en-US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 </a:t>
            </a:r>
            <a:r>
              <a:rPr lang="ru-RU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часто получают при</a:t>
            </a:r>
          </a:p>
          <a:p>
            <a:r>
              <a:rPr lang="ru-RU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Некорректных математических</a:t>
            </a:r>
          </a:p>
          <a:p>
            <a:r>
              <a:rPr lang="ru-RU" sz="2400" dirty="0">
                <a:solidFill>
                  <a:srgbClr val="EF9064"/>
                </a:solidFill>
                <a:latin typeface="Century Gothic" panose="020B0502020202020204" pitchFamily="34" charset="0"/>
              </a:rPr>
              <a:t>операциях</a:t>
            </a:r>
          </a:p>
        </p:txBody>
      </p:sp>
    </p:spTree>
    <p:extLst>
      <p:ext uri="{BB962C8B-B14F-4D97-AF65-F5344CB8AC3E}">
        <p14:creationId xmlns:p14="http://schemas.microsoft.com/office/powerpoint/2010/main" val="3042914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Сохранение данных в новой переменной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86818" y="1468538"/>
            <a:ext cx="9905052" cy="4173310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34929" y="1630870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77108" y="1630870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17626" y="1625876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E5775F-16FD-469D-8A5F-8B7AE34F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26" y="2150255"/>
            <a:ext cx="70866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14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Перезапись данных в той же переменной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86818" y="1468538"/>
            <a:ext cx="9905052" cy="4173310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34929" y="1630870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77108" y="1630870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17626" y="1625876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128FED-B08B-4AF9-AB33-27CEADA3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26" y="1997855"/>
            <a:ext cx="57912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34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Константы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86818" y="1468538"/>
            <a:ext cx="9905052" cy="4789092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34929" y="1630870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77108" y="1630870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17626" y="1625876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627936-21E7-4A81-B07A-02DA2047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29" y="2058800"/>
            <a:ext cx="7677150" cy="2543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3C0014-C6E2-48C4-A38A-19B9D01251ED}"/>
              </a:ext>
            </a:extLst>
          </p:cNvPr>
          <p:cNvSpPr txBox="1"/>
          <p:nvPr/>
        </p:nvSpPr>
        <p:spPr>
          <a:xfrm>
            <a:off x="1117626" y="4973963"/>
            <a:ext cx="8553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C388CF"/>
                </a:solidFill>
                <a:latin typeface="Century Gothic" panose="020B0502020202020204" pitchFamily="34" charset="0"/>
              </a:rPr>
              <a:t>const</a:t>
            </a:r>
            <a:r>
              <a:rPr lang="en-US" sz="2400" dirty="0">
                <a:solidFill>
                  <a:srgbClr val="EEFFFF"/>
                </a:solidFill>
                <a:latin typeface="Century Gothic" panose="020B0502020202020204" pitchFamily="34" charset="0"/>
              </a:rPr>
              <a:t> </a:t>
            </a:r>
            <a:r>
              <a:rPr lang="ru-RU" sz="2400" dirty="0">
                <a:solidFill>
                  <a:srgbClr val="EEFFFF"/>
                </a:solidFill>
                <a:latin typeface="Century Gothic" panose="020B0502020202020204" pitchFamily="34" charset="0"/>
              </a:rPr>
              <a:t>работает также как </a:t>
            </a:r>
            <a:r>
              <a:rPr lang="en-US" sz="2400" dirty="0">
                <a:solidFill>
                  <a:srgbClr val="C388CF"/>
                </a:solidFill>
                <a:latin typeface="Century Gothic" panose="020B0502020202020204" pitchFamily="34" charset="0"/>
              </a:rPr>
              <a:t>let</a:t>
            </a:r>
            <a:r>
              <a:rPr lang="en-US" sz="2400" dirty="0">
                <a:solidFill>
                  <a:srgbClr val="EEFFFF"/>
                </a:solidFill>
                <a:latin typeface="Century Gothic" panose="020B0502020202020204" pitchFamily="34" charset="0"/>
              </a:rPr>
              <a:t>, </a:t>
            </a:r>
            <a:r>
              <a:rPr lang="ru-RU" sz="2400" dirty="0">
                <a:solidFill>
                  <a:srgbClr val="EEFFFF"/>
                </a:solidFill>
                <a:latin typeface="Century Gothic" panose="020B0502020202020204" pitchFamily="34" charset="0"/>
              </a:rPr>
              <a:t>только вы не можете изменить значение</a:t>
            </a:r>
            <a:endParaRPr lang="ru-RU" sz="2400" dirty="0">
              <a:solidFill>
                <a:srgbClr val="C388C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7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01976"/>
              </p:ext>
            </p:extLst>
          </p:nvPr>
        </p:nvGraphicFramePr>
        <p:xfrm>
          <a:off x="706120" y="1735637"/>
          <a:ext cx="10206859" cy="423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1. Основы программирования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2. Управляющие конструкции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while, switch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3. Функции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Синтаксис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аргументы, области видимости…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4. Объектные типы</a:t>
                      </a:r>
                    </a:p>
                    <a:p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  Свойства, методы, массивы…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5. Объектно-ориентированное программирование 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Функция конструктор, прототипы, классы…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6. Дополнительная информация</a:t>
                      </a:r>
                    </a:p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со строками, регулярные выражения, </a:t>
                      </a:r>
                      <a:r>
                        <a:rPr lang="en-US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2208238" y="1202832"/>
            <a:ext cx="640398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  <a:latin typeface="+mj-lt"/>
              </a:rPr>
              <a:t>JavaScript. </a:t>
            </a:r>
            <a:r>
              <a:rPr lang="ru-RU" sz="2000" b="1" i="0" dirty="0">
                <a:effectLst/>
                <a:latin typeface="+mj-lt"/>
              </a:rPr>
              <a:t>Уровень 1. Основы </a:t>
            </a:r>
            <a:r>
              <a:rPr lang="en-US" sz="2000" b="1" i="0" dirty="0">
                <a:effectLst/>
                <a:latin typeface="+mj-lt"/>
              </a:rPr>
              <a:t>JavaScript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Строки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JavaScript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E3EFDBC-3FF4-4105-AD46-D943CD92F40F}"/>
              </a:ext>
            </a:extLst>
          </p:cNvPr>
          <p:cNvSpPr txBox="1">
            <a:spLocks/>
          </p:cNvSpPr>
          <p:nvPr/>
        </p:nvSpPr>
        <p:spPr>
          <a:xfrm>
            <a:off x="724045" y="1267608"/>
            <a:ext cx="9359999" cy="382675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В JavaScript любые текстовые данные являются строками</a:t>
            </a:r>
            <a:endParaRPr lang="en-US" altLang="ru-RU" sz="1800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7B662EE-655C-47D8-86E7-0DE4035650E8}"/>
              </a:ext>
            </a:extLst>
          </p:cNvPr>
          <p:cNvSpPr txBox="1">
            <a:spLocks/>
          </p:cNvSpPr>
          <p:nvPr/>
        </p:nvSpPr>
        <p:spPr>
          <a:xfrm>
            <a:off x="724044" y="1907122"/>
            <a:ext cx="9359999" cy="40866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Строки можно создать с помощью одинарных, двойных или обратных кавычек.</a:t>
            </a:r>
            <a:endParaRPr lang="en-US" altLang="ru-RU" sz="1800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1F2C441-03FD-47AA-9AB6-C9A46BFBAD08}"/>
              </a:ext>
            </a:extLst>
          </p:cNvPr>
          <p:cNvSpPr txBox="1">
            <a:spLocks/>
          </p:cNvSpPr>
          <p:nvPr/>
        </p:nvSpPr>
        <p:spPr>
          <a:xfrm>
            <a:off x="724043" y="2572625"/>
            <a:ext cx="9359999" cy="707120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Если использовать обратные кавычки</a:t>
            </a:r>
            <a:r>
              <a:rPr lang="en-US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 ``</a:t>
            </a: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, то в такую строку мы сможем вставлять произвольные выражения, обернув их в ${…}</a:t>
            </a:r>
            <a:endParaRPr lang="en-US" altLang="ru-RU" sz="1800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AD91C5E-C129-4A99-8240-9C2D90FE55A1}"/>
              </a:ext>
            </a:extLst>
          </p:cNvPr>
          <p:cNvSpPr txBox="1">
            <a:spLocks/>
          </p:cNvSpPr>
          <p:nvPr/>
        </p:nvSpPr>
        <p:spPr>
          <a:xfrm>
            <a:off x="724043" y="3536584"/>
            <a:ext cx="9359999" cy="697937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Символы в строке имеют порядковые номера, мы можем получить символ из строки по его номеру</a:t>
            </a:r>
            <a:endParaRPr lang="en-US" altLang="ru-RU" sz="1800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BC7AC06-EBDA-4278-A94F-60EBC3709DAD}"/>
              </a:ext>
            </a:extLst>
          </p:cNvPr>
          <p:cNvSpPr txBox="1">
            <a:spLocks/>
          </p:cNvSpPr>
          <p:nvPr/>
        </p:nvSpPr>
        <p:spPr>
          <a:xfrm>
            <a:off x="724043" y="4491360"/>
            <a:ext cx="9359999" cy="697937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Длину строки (количество символов) можно получить с помощью свойства </a:t>
            </a:r>
            <a:r>
              <a:rPr lang="ru-RU" altLang="ru-RU" sz="1800" dirty="0" err="1">
                <a:solidFill>
                  <a:srgbClr val="285AA5"/>
                </a:solidFill>
                <a:ea typeface="Arial" panose="020B0604020202020204" pitchFamily="34" charset="0"/>
              </a:rPr>
              <a:t>length</a:t>
            </a:r>
            <a:endParaRPr lang="en-US" altLang="ru-RU" sz="1800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95E42C68-5B9D-4D3A-AC78-71EA5B325367}"/>
              </a:ext>
            </a:extLst>
          </p:cNvPr>
          <p:cNvSpPr txBox="1">
            <a:spLocks/>
          </p:cNvSpPr>
          <p:nvPr/>
        </p:nvSpPr>
        <p:spPr>
          <a:xfrm>
            <a:off x="724043" y="5446137"/>
            <a:ext cx="9359999" cy="981558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Строки в </a:t>
            </a:r>
            <a:r>
              <a:rPr lang="en-US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JavaScript </a:t>
            </a: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имеют множество полезных методов для работы с текстом, такие как </a:t>
            </a:r>
            <a:r>
              <a:rPr lang="en-US" altLang="ru-RU" sz="1800" dirty="0" err="1">
                <a:solidFill>
                  <a:srgbClr val="285AA5"/>
                </a:solidFill>
                <a:ea typeface="Arial" panose="020B0604020202020204" pitchFamily="34" charset="0"/>
              </a:rPr>
              <a:t>toUpperCase</a:t>
            </a:r>
            <a:r>
              <a:rPr lang="en-US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(), </a:t>
            </a:r>
            <a:r>
              <a:rPr lang="en-US" altLang="ru-RU" sz="1800" dirty="0" err="1">
                <a:solidFill>
                  <a:srgbClr val="285AA5"/>
                </a:solidFill>
                <a:ea typeface="Arial" panose="020B0604020202020204" pitchFamily="34" charset="0"/>
              </a:rPr>
              <a:t>toLowerCase</a:t>
            </a:r>
            <a:r>
              <a:rPr lang="en-US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(), includes(), </a:t>
            </a:r>
            <a:r>
              <a:rPr lang="en-US" altLang="ru-RU" sz="1800" dirty="0" err="1">
                <a:solidFill>
                  <a:srgbClr val="285AA5"/>
                </a:solidFill>
                <a:ea typeface="Arial" panose="020B0604020202020204" pitchFamily="34" charset="0"/>
              </a:rPr>
              <a:t>startsWith</a:t>
            </a:r>
            <a:r>
              <a:rPr lang="en-US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(), </a:t>
            </a:r>
            <a:r>
              <a:rPr lang="en-US" altLang="ru-RU" sz="1800" dirty="0" err="1">
                <a:solidFill>
                  <a:srgbClr val="285AA5"/>
                </a:solidFill>
                <a:ea typeface="Arial" panose="020B0604020202020204" pitchFamily="34" charset="0"/>
              </a:rPr>
              <a:t>endsWith</a:t>
            </a:r>
            <a:r>
              <a:rPr lang="en-US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(), slice(), substring(), </a:t>
            </a:r>
            <a:r>
              <a:rPr lang="en-US" altLang="ru-RU" sz="1800" dirty="0" err="1">
                <a:solidFill>
                  <a:srgbClr val="285AA5"/>
                </a:solidFill>
                <a:ea typeface="Arial" panose="020B0604020202020204" pitchFamily="34" charset="0"/>
              </a:rPr>
              <a:t>substr</a:t>
            </a:r>
            <a:r>
              <a:rPr lang="en-US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(), replace(), split(), trim(), </a:t>
            </a:r>
            <a:r>
              <a:rPr lang="ru-RU" altLang="ru-RU" sz="1800" dirty="0">
                <a:solidFill>
                  <a:srgbClr val="285AA5"/>
                </a:solidFill>
                <a:ea typeface="Arial" panose="020B0604020202020204" pitchFamily="34" charset="0"/>
              </a:rPr>
              <a:t>и многие другие</a:t>
            </a:r>
            <a:endParaRPr lang="en-US" altLang="ru-RU" sz="1800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05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Особенности применения кавычек в строках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86818" y="1468538"/>
            <a:ext cx="9905052" cy="4241980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34929" y="1630870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77108" y="1630870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17626" y="1625876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7255CA-6F4D-49FB-82B1-AE4AC19D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08" y="2386606"/>
            <a:ext cx="77914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19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Шаблонные строки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5"/>
            <a:ext cx="9905052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AD809-93EA-48D0-AE69-D17F78C75B20}"/>
              </a:ext>
            </a:extLst>
          </p:cNvPr>
          <p:cNvSpPr txBox="1"/>
          <p:nvPr/>
        </p:nvSpPr>
        <p:spPr>
          <a:xfrm>
            <a:off x="560873" y="1478828"/>
            <a:ext cx="9756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Шаблонные строки это способ создания строк, который позволяет удобно комбинировать обычные символы и данные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007FEC-1279-4640-90DE-49870E7F3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79" y="2749642"/>
            <a:ext cx="81534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18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Шаблонные строки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5"/>
            <a:ext cx="9905052" cy="5254991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AD809-93EA-48D0-AE69-D17F78C75B20}"/>
              </a:ext>
            </a:extLst>
          </p:cNvPr>
          <p:cNvSpPr txBox="1"/>
          <p:nvPr/>
        </p:nvSpPr>
        <p:spPr>
          <a:xfrm>
            <a:off x="6154284" y="2817997"/>
            <a:ext cx="41635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С помощью шаблонных строк очень удобно формировать </a:t>
            </a:r>
            <a:r>
              <a:rPr lang="en-US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HTML-</a:t>
            </a:r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разметку со вставкой данных из переменных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BA20C7-C8FA-4FA2-8E09-B5EDD7E4B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44" y="1810312"/>
            <a:ext cx="48958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59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Булев тип данных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806A8D-3409-47DF-8D0F-529B29039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30" y="1470768"/>
            <a:ext cx="9287435" cy="449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7798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Применение булева типа данных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6"/>
            <a:ext cx="9905052" cy="400889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AD809-93EA-48D0-AE69-D17F78C75B20}"/>
              </a:ext>
            </a:extLst>
          </p:cNvPr>
          <p:cNvSpPr txBox="1"/>
          <p:nvPr/>
        </p:nvSpPr>
        <p:spPr>
          <a:xfrm>
            <a:off x="6096000" y="2226783"/>
            <a:ext cx="4163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Булев тип имеет всего два значения – это </a:t>
            </a:r>
            <a:r>
              <a:rPr lang="ru-RU" sz="2200" dirty="0" err="1">
                <a:solidFill>
                  <a:srgbClr val="C388CF"/>
                </a:solidFill>
                <a:latin typeface="Century Gothic" panose="020B0502020202020204" pitchFamily="34" charset="0"/>
              </a:rPr>
              <a:t>true</a:t>
            </a:r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 и </a:t>
            </a:r>
            <a:r>
              <a:rPr lang="ru-RU" sz="2200" dirty="0" err="1">
                <a:solidFill>
                  <a:srgbClr val="C388CF"/>
                </a:solidFill>
                <a:latin typeface="Century Gothic" panose="020B0502020202020204" pitchFamily="34" charset="0"/>
              </a:rPr>
              <a:t>false</a:t>
            </a:r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.</a:t>
            </a:r>
          </a:p>
          <a:p>
            <a:r>
              <a:rPr lang="ru-RU" sz="2200" dirty="0" err="1">
                <a:solidFill>
                  <a:srgbClr val="C388CF"/>
                </a:solidFill>
                <a:latin typeface="Century Gothic" panose="020B0502020202020204" pitchFamily="34" charset="0"/>
              </a:rPr>
              <a:t>True</a:t>
            </a:r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 – истина, </a:t>
            </a:r>
            <a:r>
              <a:rPr lang="ru-RU" sz="2200" dirty="0" err="1">
                <a:solidFill>
                  <a:srgbClr val="C388CF"/>
                </a:solidFill>
                <a:latin typeface="Century Gothic" panose="020B0502020202020204" pitchFamily="34" charset="0"/>
              </a:rPr>
              <a:t>false</a:t>
            </a:r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 – ложь.</a:t>
            </a:r>
          </a:p>
          <a:p>
            <a:endParaRPr lang="ru-RU" sz="2200" dirty="0">
              <a:solidFill>
                <a:srgbClr val="C388C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2FB014-7A74-4A37-8D54-B1FF3D4C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44" y="2028723"/>
            <a:ext cx="52673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97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en-US" dirty="0"/>
              <a:t>Undefined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6"/>
            <a:ext cx="9905052" cy="400889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AD809-93EA-48D0-AE69-D17F78C75B20}"/>
              </a:ext>
            </a:extLst>
          </p:cNvPr>
          <p:cNvSpPr txBox="1"/>
          <p:nvPr/>
        </p:nvSpPr>
        <p:spPr>
          <a:xfrm>
            <a:off x="6754828" y="2226783"/>
            <a:ext cx="35047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Значение </a:t>
            </a:r>
            <a:r>
              <a:rPr lang="ru-RU" sz="2200" dirty="0" err="1">
                <a:solidFill>
                  <a:srgbClr val="C388CF"/>
                </a:solidFill>
                <a:latin typeface="Century Gothic" panose="020B0502020202020204" pitchFamily="34" charset="0"/>
              </a:rPr>
              <a:t>undefined</a:t>
            </a:r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 имеют переменные, которые объявлены, но которым еще не присвоено значение.</a:t>
            </a:r>
          </a:p>
          <a:p>
            <a:endParaRPr lang="ru-RU" sz="2200" dirty="0">
              <a:solidFill>
                <a:srgbClr val="C388C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1D3885-7E5C-49F1-8551-FD125954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54" y="1792770"/>
            <a:ext cx="62769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19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6"/>
            <a:ext cx="9905052" cy="400889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AD809-93EA-48D0-AE69-D17F78C75B20}"/>
              </a:ext>
            </a:extLst>
          </p:cNvPr>
          <p:cNvSpPr txBox="1"/>
          <p:nvPr/>
        </p:nvSpPr>
        <p:spPr>
          <a:xfrm>
            <a:off x="1198591" y="3814546"/>
            <a:ext cx="86936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В JavaScript, </a:t>
            </a:r>
            <a:r>
              <a:rPr lang="ru-RU" sz="2200" dirty="0" err="1">
                <a:solidFill>
                  <a:srgbClr val="C388CF"/>
                </a:solidFill>
                <a:latin typeface="Century Gothic" panose="020B0502020202020204" pitchFamily="34" charset="0"/>
              </a:rPr>
              <a:t>null</a:t>
            </a:r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 является особенным значением, которое представляет собой отсутствие какого-либо объектного значения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61D5CD-0487-4E22-ABB2-3CDD97AB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62" y="1551720"/>
            <a:ext cx="6743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61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Операторы сравнения</a:t>
            </a:r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6"/>
            <a:ext cx="9905052" cy="400889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F774DF-FB9B-410D-8820-76BCB686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5" y="1915930"/>
            <a:ext cx="4238625" cy="2343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324E45-048C-4CFA-A568-198925FFA2A7}"/>
              </a:ext>
            </a:extLst>
          </p:cNvPr>
          <p:cNvSpPr txBox="1"/>
          <p:nvPr/>
        </p:nvSpPr>
        <p:spPr>
          <a:xfrm>
            <a:off x="5880847" y="2236758"/>
            <a:ext cx="4561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Как в математике, сравниваем 2 значения и всегда получаем простой ответ: да или нет (</a:t>
            </a:r>
            <a:r>
              <a:rPr lang="en-US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true / false</a:t>
            </a:r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5878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Операторы сравнения</a:t>
            </a:r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6"/>
            <a:ext cx="9905052" cy="400889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24E45-048C-4CFA-A568-198925FFA2A7}"/>
              </a:ext>
            </a:extLst>
          </p:cNvPr>
          <p:cNvSpPr txBox="1"/>
          <p:nvPr/>
        </p:nvSpPr>
        <p:spPr>
          <a:xfrm>
            <a:off x="3962400" y="1825442"/>
            <a:ext cx="56175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Операторы сравнения возвращают</a:t>
            </a:r>
          </a:p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 значения булева типа!)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29EA7F-7200-497B-8A77-348A90094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44" y="1825442"/>
            <a:ext cx="2686050" cy="2524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1B4D9B-3D8A-4679-9FF5-6DC2DCEAB9BB}"/>
              </a:ext>
            </a:extLst>
          </p:cNvPr>
          <p:cNvSpPr txBox="1"/>
          <p:nvPr/>
        </p:nvSpPr>
        <p:spPr>
          <a:xfrm>
            <a:off x="3962400" y="3272349"/>
            <a:ext cx="5904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Хоть это и необычно, но вы можете сравнивать строки. Просто будьте осторожны, результат может быть неожиданный, особенно когда вы используете специальные символы.</a:t>
            </a:r>
          </a:p>
        </p:txBody>
      </p:sp>
    </p:spTree>
    <p:extLst>
      <p:ext uri="{BB962C8B-B14F-4D97-AF65-F5344CB8AC3E}">
        <p14:creationId xmlns:p14="http://schemas.microsoft.com/office/powerpoint/2010/main" val="166300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186" y="1410056"/>
            <a:ext cx="10261075" cy="499074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ru-RU" sz="2400" dirty="0"/>
              <a:t>Понимать сущность программирования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ru-RU" sz="2400" dirty="0"/>
              <a:t>Использовать условные операторы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Работать с циклическими операторами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Создавать и использовать функции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Понимать специфику веб-программирования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ru-RU" sz="2400" dirty="0"/>
              <a:t>Твердо знать язык JavaScript без привязки к среде исполнения</a:t>
            </a:r>
            <a:endParaRPr lang="en-US" sz="240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 рамках курса мы научимся: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278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Операторы сравнения</a:t>
            </a:r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6"/>
            <a:ext cx="9905052" cy="400889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24E45-048C-4CFA-A568-198925FFA2A7}"/>
              </a:ext>
            </a:extLst>
          </p:cNvPr>
          <p:cNvSpPr txBox="1"/>
          <p:nvPr/>
        </p:nvSpPr>
        <p:spPr>
          <a:xfrm>
            <a:off x="5599862" y="3238174"/>
            <a:ext cx="4561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Строгое равенство и неравенство учитывают тип данных сравниваемых значений, а нестрогое нет.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FEE75A-9A22-4B5F-910C-F25F1372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44" y="1862137"/>
            <a:ext cx="4438650" cy="2219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7BAB80-86C6-486F-9DF1-3F2CC290C5B8}"/>
              </a:ext>
            </a:extLst>
          </p:cNvPr>
          <p:cNvSpPr txBox="1"/>
          <p:nvPr/>
        </p:nvSpPr>
        <p:spPr>
          <a:xfrm>
            <a:off x="5599862" y="1384394"/>
            <a:ext cx="456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Часто путают знак присваивания и сравнения. Будьте бдительны</a:t>
            </a:r>
          </a:p>
        </p:txBody>
      </p:sp>
    </p:spTree>
    <p:extLst>
      <p:ext uri="{BB962C8B-B14F-4D97-AF65-F5344CB8AC3E}">
        <p14:creationId xmlns:p14="http://schemas.microsoft.com/office/powerpoint/2010/main" val="4079482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Операторы сравнения</a:t>
            </a:r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6"/>
            <a:ext cx="9905052" cy="400889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24E45-048C-4CFA-A568-198925FFA2A7}"/>
              </a:ext>
            </a:extLst>
          </p:cNvPr>
          <p:cNvSpPr txBox="1"/>
          <p:nvPr/>
        </p:nvSpPr>
        <p:spPr>
          <a:xfrm>
            <a:off x="5374620" y="2171374"/>
            <a:ext cx="456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Нестрогое равенство приводит значения к одному типу, а затем сравнивает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A23C19-F5CD-45BB-B9C1-67AEC68F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44" y="1777817"/>
            <a:ext cx="35242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8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Операторы сравнения</a:t>
            </a:r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6"/>
            <a:ext cx="9905052" cy="400889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24E45-048C-4CFA-A568-198925FFA2A7}"/>
              </a:ext>
            </a:extLst>
          </p:cNvPr>
          <p:cNvSpPr txBox="1"/>
          <p:nvPr/>
        </p:nvSpPr>
        <p:spPr>
          <a:xfrm>
            <a:off x="5318595" y="1811155"/>
            <a:ext cx="45619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Операторы строгого равенства и неравенства сравнивают значения без преобразования типов</a:t>
            </a:r>
            <a:r>
              <a:rPr lang="en-US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.</a:t>
            </a:r>
          </a:p>
          <a:p>
            <a:endParaRPr lang="en-US" sz="2200" dirty="0">
              <a:solidFill>
                <a:srgbClr val="C388CF"/>
              </a:solidFill>
              <a:latin typeface="Century Gothic" panose="020B0502020202020204" pitchFamily="34" charset="0"/>
            </a:endParaRPr>
          </a:p>
          <a:p>
            <a:r>
              <a:rPr lang="ru-RU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Если типы данных разные, сразу </a:t>
            </a:r>
            <a:r>
              <a:rPr lang="en-US" sz="2200" dirty="0">
                <a:solidFill>
                  <a:srgbClr val="C388CF"/>
                </a:solidFill>
                <a:latin typeface="Century Gothic" panose="020B0502020202020204" pitchFamily="34" charset="0"/>
              </a:rPr>
              <a:t>false</a:t>
            </a:r>
            <a:endParaRPr lang="ru-RU" sz="2200" dirty="0">
              <a:solidFill>
                <a:srgbClr val="C388C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6FB3BE-1B45-43A0-A232-61C628AA2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44" y="1811155"/>
            <a:ext cx="37242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 fontScale="90000"/>
          </a:bodyPr>
          <a:lstStyle/>
          <a:p>
            <a:r>
              <a:rPr lang="ru-RU" dirty="0"/>
              <a:t>Булева логика, операторы И(&amp;&amp;), ИЛИ(||), НЕ(!)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050FA2-F39F-4178-AF3C-11861616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1123343"/>
            <a:ext cx="11447249" cy="5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0B8F9F-0A33-4238-8CE0-3A3FDD150A88}"/>
              </a:ext>
            </a:extLst>
          </p:cNvPr>
          <p:cNvSpPr txBox="1"/>
          <p:nvPr/>
        </p:nvSpPr>
        <p:spPr>
          <a:xfrm>
            <a:off x="1347694" y="1284941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A  </a:t>
            </a:r>
            <a:r>
              <a:rPr lang="ru-RU" sz="3200" dirty="0">
                <a:solidFill>
                  <a:schemeClr val="bg1"/>
                </a:solidFill>
              </a:rPr>
              <a:t>И</a:t>
            </a:r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B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BBC63-B819-4653-99F7-51D7B28297D4}"/>
              </a:ext>
            </a:extLst>
          </p:cNvPr>
          <p:cNvSpPr txBox="1"/>
          <p:nvPr/>
        </p:nvSpPr>
        <p:spPr>
          <a:xfrm>
            <a:off x="4938563" y="12849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A  </a:t>
            </a:r>
            <a:r>
              <a:rPr lang="ru-RU" sz="3200" dirty="0">
                <a:solidFill>
                  <a:schemeClr val="bg1"/>
                </a:solidFill>
              </a:rPr>
              <a:t>ИЛИ</a:t>
            </a:r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B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54841-8B7C-44D9-A6B0-57149B8762F1}"/>
              </a:ext>
            </a:extLst>
          </p:cNvPr>
          <p:cNvSpPr txBox="1"/>
          <p:nvPr/>
        </p:nvSpPr>
        <p:spPr>
          <a:xfrm>
            <a:off x="8683805" y="1284939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НЕ</a:t>
            </a:r>
            <a:r>
              <a:rPr lang="ru-RU" sz="32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A</a:t>
            </a:r>
            <a:r>
              <a:rPr lang="ru-RU" sz="3200" dirty="0">
                <a:solidFill>
                  <a:schemeClr val="bg1"/>
                </a:solidFill>
                <a:latin typeface="Algerian" panose="04020705040A02060702" pitchFamily="82" charset="0"/>
              </a:rPr>
              <a:t>,</a:t>
            </a:r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 НЕ </a:t>
            </a:r>
            <a:r>
              <a:rPr lang="en-US" sz="3200" dirty="0">
                <a:solidFill>
                  <a:schemeClr val="bg1"/>
                </a:solidFill>
                <a:latin typeface="Algerian" panose="04020705040A02060702" pitchFamily="82" charset="0"/>
              </a:rPr>
              <a:t>B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74A562-B276-4212-A2BA-8202D3638EF0}"/>
              </a:ext>
            </a:extLst>
          </p:cNvPr>
          <p:cNvSpPr txBox="1"/>
          <p:nvPr/>
        </p:nvSpPr>
        <p:spPr>
          <a:xfrm>
            <a:off x="586972" y="1875332"/>
            <a:ext cx="3778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У меня есть водительские права 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И</a:t>
            </a:r>
            <a:r>
              <a:rPr lang="ru-RU" dirty="0">
                <a:latin typeface="Century Gothic" panose="020B0502020202020204" pitchFamily="34" charset="0"/>
              </a:rPr>
              <a:t> у меня есть автомобиль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5F824-4AFF-46E7-A823-097C351BDA78}"/>
              </a:ext>
            </a:extLst>
          </p:cNvPr>
          <p:cNvSpPr txBox="1"/>
          <p:nvPr/>
        </p:nvSpPr>
        <p:spPr>
          <a:xfrm>
            <a:off x="4365398" y="1914819"/>
            <a:ext cx="3461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У меня есть еда </a:t>
            </a:r>
            <a:r>
              <a:rPr lang="ru-RU" dirty="0">
                <a:solidFill>
                  <a:srgbClr val="FF0000"/>
                </a:solidFill>
                <a:latin typeface="Century Gothic" panose="020B0502020202020204" pitchFamily="34" charset="0"/>
              </a:rPr>
              <a:t>ИЛИ</a:t>
            </a:r>
            <a:r>
              <a:rPr lang="ru-RU" dirty="0">
                <a:latin typeface="Century Gothic" panose="020B0502020202020204" pitchFamily="34" charset="0"/>
              </a:rPr>
              <a:t> деньги</a:t>
            </a:r>
          </a:p>
          <a:p>
            <a:r>
              <a:rPr lang="ru-RU" dirty="0">
                <a:latin typeface="Century Gothic" panose="020B0502020202020204" pitchFamily="34" charset="0"/>
              </a:rPr>
              <a:t>на её покупку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C93BC7-5F60-4114-80D6-A5BF925DCADC}"/>
              </a:ext>
            </a:extLst>
          </p:cNvPr>
          <p:cNvSpPr txBox="1"/>
          <p:nvPr/>
        </p:nvSpPr>
        <p:spPr>
          <a:xfrm>
            <a:off x="8277297" y="2531063"/>
            <a:ext cx="3254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Изменяет значение на</a:t>
            </a:r>
          </a:p>
          <a:p>
            <a:r>
              <a:rPr lang="ru-RU" dirty="0">
                <a:latin typeface="Century Gothic" panose="020B0502020202020204" pitchFamily="34" charset="0"/>
              </a:rPr>
              <a:t>противоположное.</a:t>
            </a:r>
          </a:p>
          <a:p>
            <a:r>
              <a:rPr lang="ru-RU" dirty="0">
                <a:latin typeface="Century Gothic" panose="020B0502020202020204" pitchFamily="34" charset="0"/>
              </a:rPr>
              <a:t>Истина становится ложью,</a:t>
            </a:r>
          </a:p>
          <a:p>
            <a:r>
              <a:rPr lang="ru-RU" dirty="0">
                <a:latin typeface="Century Gothic" panose="020B0502020202020204" pitchFamily="34" charset="0"/>
              </a:rPr>
              <a:t>а ложь истиной.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DAB97A-5B1E-4FC9-94C5-C7F9EF5A98A5}"/>
              </a:ext>
            </a:extLst>
          </p:cNvPr>
          <p:cNvSpPr txBox="1"/>
          <p:nvPr/>
        </p:nvSpPr>
        <p:spPr>
          <a:xfrm>
            <a:off x="8442406" y="4177167"/>
            <a:ext cx="2924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Если значение А было</a:t>
            </a:r>
          </a:p>
          <a:p>
            <a:r>
              <a:rPr lang="ru-RU" dirty="0">
                <a:latin typeface="Century Gothic" panose="020B0502020202020204" pitchFamily="34" charset="0"/>
              </a:rPr>
              <a:t>Истинно, оно меняется</a:t>
            </a:r>
          </a:p>
          <a:p>
            <a:r>
              <a:rPr lang="ru-RU" dirty="0">
                <a:latin typeface="Century Gothic" panose="020B0502020202020204" pitchFamily="34" charset="0"/>
              </a:rPr>
              <a:t>на ложно, то же самое</a:t>
            </a:r>
          </a:p>
          <a:p>
            <a:r>
              <a:rPr lang="ru-RU" dirty="0">
                <a:latin typeface="Century Gothic" panose="020B0502020202020204" pitchFamily="34" charset="0"/>
              </a:rPr>
              <a:t>в обратную сторону.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8A3D7D-E23F-4852-93A1-AD16876FCB11}"/>
              </a:ext>
            </a:extLst>
          </p:cNvPr>
          <p:cNvSpPr txBox="1"/>
          <p:nvPr/>
        </p:nvSpPr>
        <p:spPr>
          <a:xfrm>
            <a:off x="286871" y="5647824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Выражение истинно, когда оба</a:t>
            </a:r>
          </a:p>
          <a:p>
            <a:r>
              <a:rPr lang="ru-RU" dirty="0">
                <a:latin typeface="Century Gothic" panose="020B0502020202020204" pitchFamily="34" charset="0"/>
              </a:rPr>
              <a:t>значения истинны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3AD289-AB33-4F96-8B13-552266B05F16}"/>
              </a:ext>
            </a:extLst>
          </p:cNvPr>
          <p:cNvSpPr txBox="1"/>
          <p:nvPr/>
        </p:nvSpPr>
        <p:spPr>
          <a:xfrm>
            <a:off x="4147223" y="5647824"/>
            <a:ext cx="3860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Выражение истинно, когда хотя бы одно значение истинно</a:t>
            </a:r>
          </a:p>
        </p:txBody>
      </p:sp>
    </p:spTree>
    <p:extLst>
      <p:ext uri="{BB962C8B-B14F-4D97-AF65-F5344CB8AC3E}">
        <p14:creationId xmlns:p14="http://schemas.microsoft.com/office/powerpoint/2010/main" val="3159964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2" y="353527"/>
            <a:ext cx="10134224" cy="620994"/>
          </a:xfrm>
        </p:spPr>
        <p:txBody>
          <a:bodyPr>
            <a:normAutofit/>
          </a:bodyPr>
          <a:lstStyle/>
          <a:p>
            <a:r>
              <a:rPr lang="ru-RU" dirty="0"/>
              <a:t>Псевдо-истинные и псевдо-ложные значения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14" name="Скругленный прямоугольник 8">
            <a:extLst>
              <a:ext uri="{FF2B5EF4-FFF2-40B4-BE49-F238E27FC236}">
                <a16:creationId xmlns:a16="http://schemas.microsoft.com/office/drawing/2014/main" id="{A65891C7-A10C-4365-A523-19C8A5ABF479}"/>
              </a:ext>
            </a:extLst>
          </p:cNvPr>
          <p:cNvSpPr/>
          <p:nvPr/>
        </p:nvSpPr>
        <p:spPr>
          <a:xfrm>
            <a:off x="477854" y="1083056"/>
            <a:ext cx="9905052" cy="4008898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53C67A89-E87E-45CD-920C-97759D8D82C7}"/>
              </a:ext>
            </a:extLst>
          </p:cNvPr>
          <p:cNvSpPr/>
          <p:nvPr/>
        </p:nvSpPr>
        <p:spPr>
          <a:xfrm>
            <a:off x="625965" y="1245388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Блок-схема: узел 15">
            <a:extLst>
              <a:ext uri="{FF2B5EF4-FFF2-40B4-BE49-F238E27FC236}">
                <a16:creationId xmlns:a16="http://schemas.microsoft.com/office/drawing/2014/main" id="{2808E91C-CF99-4606-AAA9-23102ACAF60B}"/>
              </a:ext>
            </a:extLst>
          </p:cNvPr>
          <p:cNvSpPr/>
          <p:nvPr/>
        </p:nvSpPr>
        <p:spPr>
          <a:xfrm>
            <a:off x="868144" y="1245388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Блок-схема: узел 16">
            <a:extLst>
              <a:ext uri="{FF2B5EF4-FFF2-40B4-BE49-F238E27FC236}">
                <a16:creationId xmlns:a16="http://schemas.microsoft.com/office/drawing/2014/main" id="{795EF1B2-12C5-49F0-9D41-BAE99E8B0061}"/>
              </a:ext>
            </a:extLst>
          </p:cNvPr>
          <p:cNvSpPr/>
          <p:nvPr/>
        </p:nvSpPr>
        <p:spPr>
          <a:xfrm>
            <a:off x="1108662" y="1240394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B96CF-A156-48CC-9984-F29D3CD984D5}"/>
              </a:ext>
            </a:extLst>
          </p:cNvPr>
          <p:cNvSpPr txBox="1"/>
          <p:nvPr/>
        </p:nvSpPr>
        <p:spPr>
          <a:xfrm>
            <a:off x="1262118" y="1384394"/>
            <a:ext cx="9244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Все значения в логических операциях приводятся к булевому типу,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TRUE 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либо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FALSE.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0BB8FA-A27B-4D56-A37D-0C981EA5B4F3}"/>
              </a:ext>
            </a:extLst>
          </p:cNvPr>
          <p:cNvSpPr txBox="1"/>
          <p:nvPr/>
        </p:nvSpPr>
        <p:spPr>
          <a:xfrm>
            <a:off x="1262118" y="2374047"/>
            <a:ext cx="86855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Псевдо-ложные значения:</a:t>
            </a:r>
          </a:p>
          <a:p>
            <a:r>
              <a:rPr lang="ru-RU" sz="2000" dirty="0">
                <a:solidFill>
                  <a:srgbClr val="12A212"/>
                </a:solidFill>
                <a:latin typeface="Century Gothic" panose="020B0502020202020204" pitchFamily="34" charset="0"/>
              </a:rPr>
              <a:t>	- </a:t>
            </a:r>
            <a:r>
              <a:rPr lang="en-US" sz="2000" dirty="0">
                <a:solidFill>
                  <a:srgbClr val="12A212"/>
                </a:solidFill>
                <a:latin typeface="Century Gothic" panose="020B0502020202020204" pitchFamily="34" charset="0"/>
              </a:rPr>
              <a:t>false</a:t>
            </a:r>
          </a:p>
          <a:p>
            <a:r>
              <a:rPr lang="en-US" sz="2000" dirty="0">
                <a:solidFill>
                  <a:srgbClr val="12A212"/>
                </a:solidFill>
                <a:latin typeface="Century Gothic" panose="020B0502020202020204" pitchFamily="34" charset="0"/>
              </a:rPr>
              <a:t>	- 0</a:t>
            </a:r>
          </a:p>
          <a:p>
            <a:r>
              <a:rPr lang="en-US" sz="2000" dirty="0">
                <a:solidFill>
                  <a:srgbClr val="12A212"/>
                </a:solidFill>
                <a:latin typeface="Century Gothic" panose="020B0502020202020204" pitchFamily="34" charset="0"/>
              </a:rPr>
              <a:t>	- “” (</a:t>
            </a:r>
            <a:r>
              <a:rPr lang="ru-RU" sz="2000" dirty="0">
                <a:solidFill>
                  <a:srgbClr val="12A212"/>
                </a:solidFill>
                <a:latin typeface="Century Gothic" panose="020B0502020202020204" pitchFamily="34" charset="0"/>
              </a:rPr>
              <a:t>пустая строка</a:t>
            </a:r>
            <a:r>
              <a:rPr lang="en-US" sz="2000" dirty="0">
                <a:solidFill>
                  <a:srgbClr val="12A212"/>
                </a:solidFill>
                <a:latin typeface="Century Gothic" panose="020B0502020202020204" pitchFamily="34" charset="0"/>
              </a:rPr>
              <a:t>)</a:t>
            </a:r>
            <a:endParaRPr lang="ru-RU" sz="2000" dirty="0">
              <a:solidFill>
                <a:srgbClr val="12A212"/>
              </a:solidFill>
              <a:latin typeface="Century Gothic" panose="020B0502020202020204" pitchFamily="34" charset="0"/>
            </a:endParaRPr>
          </a:p>
          <a:p>
            <a:r>
              <a:rPr lang="ru-RU" sz="2000" dirty="0">
                <a:solidFill>
                  <a:srgbClr val="12A212"/>
                </a:solidFill>
                <a:latin typeface="Century Gothic" panose="020B0502020202020204" pitchFamily="34" charset="0"/>
              </a:rPr>
              <a:t>	- </a:t>
            </a:r>
            <a:r>
              <a:rPr lang="en-US" sz="2000" dirty="0">
                <a:solidFill>
                  <a:srgbClr val="12A212"/>
                </a:solidFill>
                <a:latin typeface="Century Gothic" panose="020B0502020202020204" pitchFamily="34" charset="0"/>
              </a:rPr>
              <a:t>null</a:t>
            </a:r>
          </a:p>
          <a:p>
            <a:r>
              <a:rPr lang="en-US" sz="2000" dirty="0">
                <a:solidFill>
                  <a:srgbClr val="12A212"/>
                </a:solidFill>
                <a:latin typeface="Century Gothic" panose="020B0502020202020204" pitchFamily="34" charset="0"/>
              </a:rPr>
              <a:t>	- undefined</a:t>
            </a:r>
          </a:p>
          <a:p>
            <a:r>
              <a:rPr lang="en-US" sz="2000" dirty="0">
                <a:solidFill>
                  <a:srgbClr val="12A212"/>
                </a:solidFill>
                <a:latin typeface="Century Gothic" panose="020B0502020202020204" pitchFamily="34" charset="0"/>
              </a:rPr>
              <a:t>	- </a:t>
            </a:r>
            <a:r>
              <a:rPr lang="en-US" sz="2000" dirty="0" err="1">
                <a:solidFill>
                  <a:srgbClr val="12A212"/>
                </a:solidFill>
                <a:latin typeface="Century Gothic" panose="020B0502020202020204" pitchFamily="34" charset="0"/>
              </a:rPr>
              <a:t>NaN</a:t>
            </a:r>
            <a:endParaRPr lang="en-US" sz="2000" dirty="0">
              <a:solidFill>
                <a:srgbClr val="12A212"/>
              </a:solidFill>
              <a:latin typeface="Century Gothic" panose="020B050202020202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Все остальные значения преобразуются в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true.</a:t>
            </a:r>
          </a:p>
        </p:txBody>
      </p:sp>
    </p:spTree>
    <p:extLst>
      <p:ext uri="{BB962C8B-B14F-4D97-AF65-F5344CB8AC3E}">
        <p14:creationId xmlns:p14="http://schemas.microsoft.com/office/powerpoint/2010/main" val="3771359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1 Основы программирования на </a:t>
            </a:r>
            <a:r>
              <a:rPr lang="en-US" dirty="0"/>
              <a:t>	JavaScript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Басов Денис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4527248-479A-4B62-B67D-0E60CE0B100E}"/>
              </a:ext>
            </a:extLst>
          </p:cNvPr>
          <p:cNvSpPr txBox="1">
            <a:spLocks/>
          </p:cNvSpPr>
          <p:nvPr/>
        </p:nvSpPr>
        <p:spPr>
          <a:xfrm>
            <a:off x="944333" y="2203712"/>
            <a:ext cx="9121787" cy="3026314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Введение в </a:t>
            </a:r>
            <a:r>
              <a:rPr lang="en-US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JavaScript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Типы данных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Операторы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Переменные и константы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Работа с консолью браузера</a:t>
            </a:r>
          </a:p>
          <a:p>
            <a:r>
              <a:rPr lang="ru-RU" sz="1800" dirty="0">
                <a:solidFill>
                  <a:srgbClr val="000000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Выражения и инструкции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Манипуляции с базовыми типами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>
                <a:ea typeface="Arial" panose="020B0604020202020204" pitchFamily="34" charset="0"/>
              </a:rPr>
              <a:t>Что такое </a:t>
            </a:r>
            <a:r>
              <a:rPr lang="en-US" altLang="ru-RU" dirty="0">
                <a:ea typeface="Arial" panose="020B0604020202020204" pitchFamily="34" charset="0"/>
              </a:rPr>
              <a:t>JavaScript ?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6" name="Freeform 2471">
            <a:extLst>
              <a:ext uri="{FF2B5EF4-FFF2-40B4-BE49-F238E27FC236}">
                <a16:creationId xmlns:a16="http://schemas.microsoft.com/office/drawing/2014/main" id="{C8FD4D8D-D59E-4347-8B00-68FAA2A32F1D}"/>
              </a:ext>
            </a:extLst>
          </p:cNvPr>
          <p:cNvSpPr>
            <a:spLocks noChangeAspect="1"/>
          </p:cNvSpPr>
          <p:nvPr/>
        </p:nvSpPr>
        <p:spPr bwMode="gray">
          <a:xfrm>
            <a:off x="706121" y="1870499"/>
            <a:ext cx="557213" cy="407194"/>
          </a:xfrm>
          <a:custGeom>
            <a:avLst/>
            <a:gdLst>
              <a:gd name="T0" fmla="*/ 188 w 198"/>
              <a:gd name="T1" fmla="*/ 9 h 145"/>
              <a:gd name="T2" fmla="*/ 154 w 198"/>
              <a:gd name="T3" fmla="*/ 9 h 145"/>
              <a:gd name="T4" fmla="*/ 78 w 198"/>
              <a:gd name="T5" fmla="*/ 84 h 145"/>
              <a:gd name="T6" fmla="*/ 44 w 198"/>
              <a:gd name="T7" fmla="*/ 50 h 145"/>
              <a:gd name="T8" fmla="*/ 10 w 198"/>
              <a:gd name="T9" fmla="*/ 50 h 145"/>
              <a:gd name="T10" fmla="*/ 10 w 198"/>
              <a:gd name="T11" fmla="*/ 84 h 145"/>
              <a:gd name="T12" fmla="*/ 61 w 198"/>
              <a:gd name="T13" fmla="*/ 135 h 145"/>
              <a:gd name="T14" fmla="*/ 95 w 198"/>
              <a:gd name="T15" fmla="*/ 135 h 145"/>
              <a:gd name="T16" fmla="*/ 188 w 198"/>
              <a:gd name="T17" fmla="*/ 43 h 145"/>
              <a:gd name="T18" fmla="*/ 188 w 198"/>
              <a:gd name="T19" fmla="*/ 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8" h="145">
                <a:moveTo>
                  <a:pt x="188" y="9"/>
                </a:moveTo>
                <a:cubicBezTo>
                  <a:pt x="179" y="0"/>
                  <a:pt x="164" y="0"/>
                  <a:pt x="154" y="9"/>
                </a:cubicBezTo>
                <a:cubicBezTo>
                  <a:pt x="78" y="84"/>
                  <a:pt x="78" y="84"/>
                  <a:pt x="78" y="84"/>
                </a:cubicBezTo>
                <a:cubicBezTo>
                  <a:pt x="44" y="50"/>
                  <a:pt x="44" y="50"/>
                  <a:pt x="44" y="50"/>
                </a:cubicBezTo>
                <a:cubicBezTo>
                  <a:pt x="34" y="41"/>
                  <a:pt x="19" y="41"/>
                  <a:pt x="10" y="50"/>
                </a:cubicBezTo>
                <a:cubicBezTo>
                  <a:pt x="0" y="59"/>
                  <a:pt x="0" y="75"/>
                  <a:pt x="10" y="84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45"/>
                  <a:pt x="86" y="145"/>
                  <a:pt x="95" y="135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98" y="34"/>
                  <a:pt x="198" y="18"/>
                  <a:pt x="1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1829DF9-2F4E-4F8C-BBF6-E796EFED4F1C}"/>
              </a:ext>
            </a:extLst>
          </p:cNvPr>
          <p:cNvSpPr txBox="1">
            <a:spLocks/>
          </p:cNvSpPr>
          <p:nvPr/>
        </p:nvSpPr>
        <p:spPr>
          <a:xfrm>
            <a:off x="1491684" y="1654530"/>
            <a:ext cx="8638434" cy="1158438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85AA5"/>
                </a:solidFill>
              </a:rPr>
              <a:t>JavaScript - это </a:t>
            </a:r>
            <a:r>
              <a:rPr lang="ru-RU" sz="1800" dirty="0" err="1">
                <a:solidFill>
                  <a:srgbClr val="285AA5"/>
                </a:solidFill>
              </a:rPr>
              <a:t>прототипно</a:t>
            </a:r>
            <a:r>
              <a:rPr lang="ru-RU" sz="1800" dirty="0">
                <a:solidFill>
                  <a:srgbClr val="285AA5"/>
                </a:solidFill>
              </a:rPr>
              <a:t>-ориентированный, </a:t>
            </a:r>
            <a:r>
              <a:rPr lang="ru-RU" sz="1800" dirty="0" err="1">
                <a:solidFill>
                  <a:srgbClr val="285AA5"/>
                </a:solidFill>
              </a:rPr>
              <a:t>мультипарадигмальный</a:t>
            </a:r>
            <a:r>
              <a:rPr lang="ru-RU" sz="1800" dirty="0">
                <a:solidFill>
                  <a:srgbClr val="285AA5"/>
                </a:solidFill>
              </a:rPr>
              <a:t>, однопоточный, динамический язык, поддерживающий объектно-ориентированные, императивные и декларативные стили</a:t>
            </a:r>
            <a:endParaRPr lang="en-US" altLang="ru-RU" sz="1800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0D98DE3-9561-4A49-8DDA-A973ED462AFB}"/>
              </a:ext>
            </a:extLst>
          </p:cNvPr>
          <p:cNvSpPr txBox="1">
            <a:spLocks/>
          </p:cNvSpPr>
          <p:nvPr/>
        </p:nvSpPr>
        <p:spPr>
          <a:xfrm>
            <a:off x="1491684" y="2943517"/>
            <a:ext cx="9095634" cy="89794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285AA5"/>
                </a:solidFill>
              </a:rPr>
              <a:t>JavaScript</a:t>
            </a:r>
            <a:r>
              <a:rPr lang="ru-RU" sz="1800" dirty="0">
                <a:solidFill>
                  <a:srgbClr val="285AA5"/>
                </a:solidFill>
              </a:rPr>
              <a:t> был создан для того, чтобы сделать веб-страницы динамичными</a:t>
            </a:r>
            <a:endParaRPr lang="en-US" altLang="ru-RU" sz="1800" dirty="0">
              <a:solidFill>
                <a:srgbClr val="285AA5"/>
              </a:solidFill>
              <a:ea typeface="Arial" panose="020B0604020202020204" pitchFamily="34" charset="0"/>
            </a:endParaRPr>
          </a:p>
        </p:txBody>
      </p:sp>
      <p:sp>
        <p:nvSpPr>
          <p:cNvPr id="9" name="Freeform 2471">
            <a:extLst>
              <a:ext uri="{FF2B5EF4-FFF2-40B4-BE49-F238E27FC236}">
                <a16:creationId xmlns:a16="http://schemas.microsoft.com/office/drawing/2014/main" id="{09A6F55F-4AD4-4938-B28D-AC30BE165A9C}"/>
              </a:ext>
            </a:extLst>
          </p:cNvPr>
          <p:cNvSpPr>
            <a:spLocks noChangeAspect="1"/>
          </p:cNvSpPr>
          <p:nvPr/>
        </p:nvSpPr>
        <p:spPr bwMode="gray">
          <a:xfrm>
            <a:off x="706120" y="2957778"/>
            <a:ext cx="557213" cy="407194"/>
          </a:xfrm>
          <a:custGeom>
            <a:avLst/>
            <a:gdLst>
              <a:gd name="T0" fmla="*/ 188 w 198"/>
              <a:gd name="T1" fmla="*/ 9 h 145"/>
              <a:gd name="T2" fmla="*/ 154 w 198"/>
              <a:gd name="T3" fmla="*/ 9 h 145"/>
              <a:gd name="T4" fmla="*/ 78 w 198"/>
              <a:gd name="T5" fmla="*/ 84 h 145"/>
              <a:gd name="T6" fmla="*/ 44 w 198"/>
              <a:gd name="T7" fmla="*/ 50 h 145"/>
              <a:gd name="T8" fmla="*/ 10 w 198"/>
              <a:gd name="T9" fmla="*/ 50 h 145"/>
              <a:gd name="T10" fmla="*/ 10 w 198"/>
              <a:gd name="T11" fmla="*/ 84 h 145"/>
              <a:gd name="T12" fmla="*/ 61 w 198"/>
              <a:gd name="T13" fmla="*/ 135 h 145"/>
              <a:gd name="T14" fmla="*/ 95 w 198"/>
              <a:gd name="T15" fmla="*/ 135 h 145"/>
              <a:gd name="T16" fmla="*/ 188 w 198"/>
              <a:gd name="T17" fmla="*/ 43 h 145"/>
              <a:gd name="T18" fmla="*/ 188 w 198"/>
              <a:gd name="T19" fmla="*/ 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8" h="145">
                <a:moveTo>
                  <a:pt x="188" y="9"/>
                </a:moveTo>
                <a:cubicBezTo>
                  <a:pt x="179" y="0"/>
                  <a:pt x="164" y="0"/>
                  <a:pt x="154" y="9"/>
                </a:cubicBezTo>
                <a:cubicBezTo>
                  <a:pt x="78" y="84"/>
                  <a:pt x="78" y="84"/>
                  <a:pt x="78" y="84"/>
                </a:cubicBezTo>
                <a:cubicBezTo>
                  <a:pt x="44" y="50"/>
                  <a:pt x="44" y="50"/>
                  <a:pt x="44" y="50"/>
                </a:cubicBezTo>
                <a:cubicBezTo>
                  <a:pt x="34" y="41"/>
                  <a:pt x="19" y="41"/>
                  <a:pt x="10" y="50"/>
                </a:cubicBezTo>
                <a:cubicBezTo>
                  <a:pt x="0" y="59"/>
                  <a:pt x="0" y="75"/>
                  <a:pt x="10" y="84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45"/>
                  <a:pt x="86" y="145"/>
                  <a:pt x="95" y="135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98" y="34"/>
                  <a:pt x="198" y="18"/>
                  <a:pt x="1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DBF7D0-AFC9-406C-BCF5-16053DC270E1}"/>
              </a:ext>
            </a:extLst>
          </p:cNvPr>
          <p:cNvSpPr txBox="1">
            <a:spLocks/>
          </p:cNvSpPr>
          <p:nvPr/>
        </p:nvSpPr>
        <p:spPr>
          <a:xfrm>
            <a:off x="1491684" y="3797907"/>
            <a:ext cx="7867469" cy="40719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285AA5"/>
                </a:solidFill>
              </a:rPr>
              <a:t>Наиболее широкое применение нашел в браузерах</a:t>
            </a:r>
          </a:p>
        </p:txBody>
      </p:sp>
      <p:sp>
        <p:nvSpPr>
          <p:cNvPr id="12" name="Freeform 2471">
            <a:extLst>
              <a:ext uri="{FF2B5EF4-FFF2-40B4-BE49-F238E27FC236}">
                <a16:creationId xmlns:a16="http://schemas.microsoft.com/office/drawing/2014/main" id="{DEC707CE-43B0-496A-A868-391D95A8A8F7}"/>
              </a:ext>
            </a:extLst>
          </p:cNvPr>
          <p:cNvSpPr>
            <a:spLocks noChangeAspect="1"/>
          </p:cNvSpPr>
          <p:nvPr/>
        </p:nvSpPr>
        <p:spPr bwMode="gray">
          <a:xfrm>
            <a:off x="706120" y="3841460"/>
            <a:ext cx="557213" cy="407194"/>
          </a:xfrm>
          <a:custGeom>
            <a:avLst/>
            <a:gdLst>
              <a:gd name="T0" fmla="*/ 188 w 198"/>
              <a:gd name="T1" fmla="*/ 9 h 145"/>
              <a:gd name="T2" fmla="*/ 154 w 198"/>
              <a:gd name="T3" fmla="*/ 9 h 145"/>
              <a:gd name="T4" fmla="*/ 78 w 198"/>
              <a:gd name="T5" fmla="*/ 84 h 145"/>
              <a:gd name="T6" fmla="*/ 44 w 198"/>
              <a:gd name="T7" fmla="*/ 50 h 145"/>
              <a:gd name="T8" fmla="*/ 10 w 198"/>
              <a:gd name="T9" fmla="*/ 50 h 145"/>
              <a:gd name="T10" fmla="*/ 10 w 198"/>
              <a:gd name="T11" fmla="*/ 84 h 145"/>
              <a:gd name="T12" fmla="*/ 61 w 198"/>
              <a:gd name="T13" fmla="*/ 135 h 145"/>
              <a:gd name="T14" fmla="*/ 95 w 198"/>
              <a:gd name="T15" fmla="*/ 135 h 145"/>
              <a:gd name="T16" fmla="*/ 188 w 198"/>
              <a:gd name="T17" fmla="*/ 43 h 145"/>
              <a:gd name="T18" fmla="*/ 188 w 198"/>
              <a:gd name="T19" fmla="*/ 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8" h="145">
                <a:moveTo>
                  <a:pt x="188" y="9"/>
                </a:moveTo>
                <a:cubicBezTo>
                  <a:pt x="179" y="0"/>
                  <a:pt x="164" y="0"/>
                  <a:pt x="154" y="9"/>
                </a:cubicBezTo>
                <a:cubicBezTo>
                  <a:pt x="78" y="84"/>
                  <a:pt x="78" y="84"/>
                  <a:pt x="78" y="84"/>
                </a:cubicBezTo>
                <a:cubicBezTo>
                  <a:pt x="44" y="50"/>
                  <a:pt x="44" y="50"/>
                  <a:pt x="44" y="50"/>
                </a:cubicBezTo>
                <a:cubicBezTo>
                  <a:pt x="34" y="41"/>
                  <a:pt x="19" y="41"/>
                  <a:pt x="10" y="50"/>
                </a:cubicBezTo>
                <a:cubicBezTo>
                  <a:pt x="0" y="59"/>
                  <a:pt x="0" y="75"/>
                  <a:pt x="10" y="84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45"/>
                  <a:pt x="86" y="145"/>
                  <a:pt x="95" y="135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98" y="34"/>
                  <a:pt x="198" y="18"/>
                  <a:pt x="1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2467">
            <a:extLst>
              <a:ext uri="{FF2B5EF4-FFF2-40B4-BE49-F238E27FC236}">
                <a16:creationId xmlns:a16="http://schemas.microsoft.com/office/drawing/2014/main" id="{DE813599-19DC-4745-AA40-A571935B2CBA}"/>
              </a:ext>
            </a:extLst>
          </p:cNvPr>
          <p:cNvSpPr>
            <a:spLocks noChangeAspect="1"/>
          </p:cNvSpPr>
          <p:nvPr/>
        </p:nvSpPr>
        <p:spPr bwMode="gray">
          <a:xfrm>
            <a:off x="703739" y="4718958"/>
            <a:ext cx="559594" cy="559594"/>
          </a:xfrm>
          <a:custGeom>
            <a:avLst/>
            <a:gdLst>
              <a:gd name="T0" fmla="*/ 143 w 199"/>
              <a:gd name="T1" fmla="*/ 12 h 199"/>
              <a:gd name="T2" fmla="*/ 99 w 199"/>
              <a:gd name="T3" fmla="*/ 55 h 199"/>
              <a:gd name="T4" fmla="*/ 56 w 199"/>
              <a:gd name="T5" fmla="*/ 12 h 199"/>
              <a:gd name="T6" fmla="*/ 12 w 199"/>
              <a:gd name="T7" fmla="*/ 12 h 199"/>
              <a:gd name="T8" fmla="*/ 12 w 199"/>
              <a:gd name="T9" fmla="*/ 55 h 199"/>
              <a:gd name="T10" fmla="*/ 56 w 199"/>
              <a:gd name="T11" fmla="*/ 99 h 199"/>
              <a:gd name="T12" fmla="*/ 12 w 199"/>
              <a:gd name="T13" fmla="*/ 143 h 199"/>
              <a:gd name="T14" fmla="*/ 12 w 199"/>
              <a:gd name="T15" fmla="*/ 186 h 199"/>
              <a:gd name="T16" fmla="*/ 56 w 199"/>
              <a:gd name="T17" fmla="*/ 186 h 199"/>
              <a:gd name="T18" fmla="*/ 99 w 199"/>
              <a:gd name="T19" fmla="*/ 143 h 199"/>
              <a:gd name="T20" fmla="*/ 143 w 199"/>
              <a:gd name="T21" fmla="*/ 186 h 199"/>
              <a:gd name="T22" fmla="*/ 187 w 199"/>
              <a:gd name="T23" fmla="*/ 186 h 199"/>
              <a:gd name="T24" fmla="*/ 187 w 199"/>
              <a:gd name="T25" fmla="*/ 143 h 199"/>
              <a:gd name="T26" fmla="*/ 143 w 199"/>
              <a:gd name="T27" fmla="*/ 99 h 199"/>
              <a:gd name="T28" fmla="*/ 187 w 199"/>
              <a:gd name="T29" fmla="*/ 55 h 199"/>
              <a:gd name="T30" fmla="*/ 187 w 199"/>
              <a:gd name="T31" fmla="*/ 12 h 199"/>
              <a:gd name="T32" fmla="*/ 143 w 199"/>
              <a:gd name="T33" fmla="*/ 1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9" h="199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A5BB2A2-A39D-410C-B16E-2844E6A821DF}"/>
              </a:ext>
            </a:extLst>
          </p:cNvPr>
          <p:cNvSpPr txBox="1">
            <a:spLocks/>
          </p:cNvSpPr>
          <p:nvPr/>
        </p:nvSpPr>
        <p:spPr>
          <a:xfrm>
            <a:off x="1491684" y="4828229"/>
            <a:ext cx="8369492" cy="34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1pPr>
            <a:lvl2pPr marL="465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2pPr>
            <a:lvl3pPr marL="814387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3pPr>
            <a:lvl4pPr marL="1171575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4pPr>
            <a:lvl5pPr marL="1481138" marR="0" indent="0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  <a:ea typeface="Century Gothic" panose="020B0502020202020204" pitchFamily="34" charset="0"/>
                <a:cs typeface="ALS Sector Regular" pitchFamily="2" charset="0"/>
                <a:sym typeface="Dusha"/>
              </a:defRPr>
            </a:lvl5pPr>
            <a:lvl6pPr marL="24688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6pPr>
            <a:lvl7pPr marL="29260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7pPr>
            <a:lvl8pPr marL="33832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8pPr>
            <a:lvl9pPr marL="3840479" marR="0" indent="-182879" algn="l" defTabSz="914400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Dusha"/>
                <a:ea typeface="Dusha"/>
                <a:cs typeface="Dusha"/>
                <a:sym typeface="Dusha"/>
              </a:defRPr>
            </a:lvl9pPr>
          </a:lstStyle>
          <a:p>
            <a:r>
              <a:rPr lang="en-US" altLang="ru-RU" sz="2000" b="1" dirty="0">
                <a:solidFill>
                  <a:srgbClr val="C8196B"/>
                </a:solidFill>
                <a:ea typeface="Arial" panose="020B0604020202020204" pitchFamily="34" charset="0"/>
              </a:rPr>
              <a:t>JavaScript </a:t>
            </a:r>
            <a:r>
              <a:rPr lang="ru-RU" altLang="ru-RU" sz="2000" dirty="0">
                <a:solidFill>
                  <a:srgbClr val="C8196B"/>
                </a:solidFill>
                <a:ea typeface="Arial" panose="020B0604020202020204" pitchFamily="34" charset="0"/>
              </a:rPr>
              <a:t>не имеет никакого отношения к </a:t>
            </a:r>
            <a:r>
              <a:rPr lang="en-US" altLang="ru-RU" sz="2000" b="1" dirty="0">
                <a:solidFill>
                  <a:srgbClr val="C8196B"/>
                </a:solidFill>
                <a:ea typeface="Arial" panose="020B0604020202020204" pitchFamily="34" charset="0"/>
              </a:rPr>
              <a:t>Java</a:t>
            </a:r>
          </a:p>
          <a:p>
            <a:pPr eaLnBrk="1" hangingPunct="1"/>
            <a:endParaRPr lang="en-US" altLang="ru-RU" sz="1867" dirty="0">
              <a:ea typeface="Arial" panose="020B0604020202020204" pitchFamily="34" charset="0"/>
            </a:endParaRPr>
          </a:p>
          <a:p>
            <a:pPr eaLnBrk="1" hangingPunct="1"/>
            <a:endParaRPr lang="en-US" altLang="ru-RU" sz="1867" dirty="0">
              <a:ea typeface="Arial" panose="020B0604020202020204" pitchFamily="34" charset="0"/>
            </a:endParaRPr>
          </a:p>
          <a:p>
            <a:pPr eaLnBrk="1" hangingPunct="1"/>
            <a:endParaRPr lang="en-US" altLang="ru-RU" sz="1867" dirty="0">
              <a:ea typeface="Arial" panose="020B0604020202020204" pitchFamily="34" charset="0"/>
            </a:endParaRPr>
          </a:p>
          <a:p>
            <a:pPr eaLnBrk="1" hangingPunct="1"/>
            <a:endParaRPr lang="en-US" altLang="ru-RU" sz="1867" dirty="0">
              <a:ea typeface="Arial" panose="020B0604020202020204" pitchFamily="34" charset="0"/>
            </a:endParaRPr>
          </a:p>
          <a:p>
            <a:pPr eaLnBrk="1" hangingPunct="1"/>
            <a:endParaRPr lang="en-US" altLang="ru-RU" sz="1867" dirty="0">
              <a:ea typeface="Arial" panose="020B0604020202020204" pitchFamily="34" charset="0"/>
            </a:endParaRPr>
          </a:p>
          <a:p>
            <a:pPr eaLnBrk="1" hangingPunct="1"/>
            <a:endParaRPr lang="en-US" altLang="ru-RU" sz="1867" dirty="0"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26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76518"/>
            <a:ext cx="9360000" cy="1039906"/>
          </a:xfrm>
        </p:spPr>
        <p:txBody>
          <a:bodyPr>
            <a:normAutofit/>
          </a:bodyPr>
          <a:lstStyle/>
          <a:p>
            <a:r>
              <a:rPr lang="ru-RU" dirty="0"/>
              <a:t>Взаимодействие </a:t>
            </a:r>
            <a:r>
              <a:rPr lang="en-US" dirty="0"/>
              <a:t>Front-end </a:t>
            </a:r>
            <a:r>
              <a:rPr lang="ru-RU" dirty="0"/>
              <a:t>технологий</a:t>
            </a:r>
            <a:br>
              <a:rPr lang="ru-RU" dirty="0"/>
            </a:b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B3EFA0-5280-45DE-B719-C6BC92A4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236099"/>
            <a:ext cx="5153025" cy="4819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1AF4B-1AC6-4FDF-8DB7-FC4BA3424A14}"/>
              </a:ext>
            </a:extLst>
          </p:cNvPr>
          <p:cNvSpPr txBox="1"/>
          <p:nvPr/>
        </p:nvSpPr>
        <p:spPr>
          <a:xfrm>
            <a:off x="7579053" y="1901426"/>
            <a:ext cx="2592376" cy="1200329"/>
          </a:xfrm>
          <a:prstGeom prst="rect">
            <a:avLst/>
          </a:prstGeom>
          <a:solidFill>
            <a:srgbClr val="EDA28E"/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Существительное</a:t>
            </a:r>
            <a:endParaRPr lang="en-US" dirty="0">
              <a:solidFill>
                <a:srgbClr val="323232"/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rgbClr val="323232"/>
              </a:solidFill>
            </a:endParaRPr>
          </a:p>
          <a:p>
            <a:r>
              <a:rPr lang="en-US" dirty="0">
                <a:solidFill>
                  <a:srgbClr val="323232"/>
                </a:solidFill>
                <a:latin typeface="Monospac821 BT" panose="020B0609020202020204" pitchFamily="49" charset="0"/>
              </a:rPr>
              <a:t>&lt;p&gt;Hello!&lt;p/&gt;</a:t>
            </a:r>
            <a:endParaRPr lang="ru-RU" dirty="0">
              <a:solidFill>
                <a:srgbClr val="323232"/>
              </a:solidFill>
            </a:endParaRPr>
          </a:p>
          <a:p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Создаем параграф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3AE2E-2EE3-4AE1-B80A-CEC43F9C9BE4}"/>
              </a:ext>
            </a:extLst>
          </p:cNvPr>
          <p:cNvSpPr txBox="1"/>
          <p:nvPr/>
        </p:nvSpPr>
        <p:spPr>
          <a:xfrm>
            <a:off x="216928" y="4017462"/>
            <a:ext cx="2137124" cy="1200329"/>
          </a:xfrm>
          <a:prstGeom prst="rect">
            <a:avLst/>
          </a:prstGeom>
          <a:solidFill>
            <a:srgbClr val="7BB4D8"/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Прилагательное</a:t>
            </a:r>
            <a:endParaRPr lang="en-US" dirty="0">
              <a:solidFill>
                <a:srgbClr val="323232"/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rgbClr val="323232"/>
              </a:solidFill>
            </a:endParaRPr>
          </a:p>
          <a:p>
            <a:r>
              <a:rPr lang="en-US" dirty="0">
                <a:solidFill>
                  <a:srgbClr val="323232"/>
                </a:solidFill>
                <a:latin typeface="Monospac821 BT" panose="020B0609020202020204" pitchFamily="49" charset="0"/>
              </a:rPr>
              <a:t>p{color: blue}</a:t>
            </a:r>
            <a:endParaRPr lang="ru-RU" dirty="0">
              <a:solidFill>
                <a:srgbClr val="323232"/>
              </a:solidFill>
            </a:endParaRPr>
          </a:p>
          <a:p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Задаем цвет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3CB0CE-4399-43F1-A3DE-6F30CE6D97D5}"/>
              </a:ext>
            </a:extLst>
          </p:cNvPr>
          <p:cNvSpPr txBox="1"/>
          <p:nvPr/>
        </p:nvSpPr>
        <p:spPr>
          <a:xfrm>
            <a:off x="8560116" y="4131709"/>
            <a:ext cx="2739853" cy="1200329"/>
          </a:xfrm>
          <a:prstGeom prst="rect">
            <a:avLst/>
          </a:prstGeom>
          <a:solidFill>
            <a:srgbClr val="F8E999"/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Глагол</a:t>
            </a:r>
            <a:endParaRPr lang="en-US" dirty="0">
              <a:solidFill>
                <a:srgbClr val="323232"/>
              </a:solidFill>
              <a:latin typeface="Century Gothic" panose="020B0502020202020204" pitchFamily="34" charset="0"/>
            </a:endParaRPr>
          </a:p>
          <a:p>
            <a:endParaRPr lang="ru-RU" dirty="0">
              <a:solidFill>
                <a:srgbClr val="323232"/>
              </a:solidFill>
            </a:endParaRPr>
          </a:p>
          <a:p>
            <a:r>
              <a:rPr lang="en-US" dirty="0" err="1">
                <a:solidFill>
                  <a:srgbClr val="323232"/>
                </a:solidFill>
                <a:latin typeface="Monospac821 BT" panose="020B0609020202020204" pitchFamily="49" charset="0"/>
              </a:rPr>
              <a:t>p.hide</a:t>
            </a:r>
            <a:r>
              <a:rPr lang="en-US" dirty="0">
                <a:solidFill>
                  <a:srgbClr val="323232"/>
                </a:solidFill>
                <a:latin typeface="Monospac821 BT" panose="020B0609020202020204" pitchFamily="49" charset="0"/>
              </a:rPr>
              <a:t>()</a:t>
            </a:r>
            <a:endParaRPr lang="ru-RU" dirty="0">
              <a:solidFill>
                <a:srgbClr val="323232"/>
              </a:solidFill>
              <a:latin typeface="Monospac821 BT" panose="020B0609020202020204" pitchFamily="49" charset="0"/>
            </a:endParaRPr>
          </a:p>
          <a:p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Скрываем параграф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A1D8DC5-6C46-4B24-B5FE-FC0895C0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28610" y="2417168"/>
            <a:ext cx="349746" cy="1688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ABEE4A-9BE6-48D5-804B-44F1F87E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516" y="4533206"/>
            <a:ext cx="349746" cy="1688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92488C6-30E1-4DAD-9616-B3584B8C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015287" y="4647452"/>
            <a:ext cx="349746" cy="168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B3650A-60C2-466A-8E02-D1EB7DEA98A4}"/>
              </a:ext>
            </a:extLst>
          </p:cNvPr>
          <p:cNvSpPr txBox="1"/>
          <p:nvPr/>
        </p:nvSpPr>
        <p:spPr>
          <a:xfrm>
            <a:off x="5808479" y="5978660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Поведение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574B1-672E-47FF-95B7-691BAE99F149}"/>
              </a:ext>
            </a:extLst>
          </p:cNvPr>
          <p:cNvSpPr txBox="1"/>
          <p:nvPr/>
        </p:nvSpPr>
        <p:spPr>
          <a:xfrm>
            <a:off x="3270285" y="597866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Отображение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EA065-FB9D-4760-AC41-052F5AF7B446}"/>
              </a:ext>
            </a:extLst>
          </p:cNvPr>
          <p:cNvSpPr txBox="1"/>
          <p:nvPr/>
        </p:nvSpPr>
        <p:spPr>
          <a:xfrm>
            <a:off x="4901607" y="89647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Контент</a:t>
            </a:r>
          </a:p>
        </p:txBody>
      </p:sp>
    </p:spTree>
    <p:extLst>
      <p:ext uri="{BB962C8B-B14F-4D97-AF65-F5344CB8AC3E}">
        <p14:creationId xmlns:p14="http://schemas.microsoft.com/office/powerpoint/2010/main" val="188477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76047"/>
            <a:ext cx="9360000" cy="594100"/>
          </a:xfrm>
        </p:spPr>
        <p:txBody>
          <a:bodyPr/>
          <a:lstStyle/>
          <a:p>
            <a:r>
              <a:rPr lang="ru-RU" altLang="ru-RU" dirty="0">
                <a:ea typeface="Arial" panose="020B0604020202020204" pitchFamily="34" charset="0"/>
              </a:rPr>
              <a:t>Для чего применяется </a:t>
            </a:r>
            <a:r>
              <a:rPr lang="en-US" altLang="ru-RU" dirty="0">
                <a:ea typeface="Arial" panose="020B0604020202020204" pitchFamily="34" charset="0"/>
              </a:rPr>
              <a:t>JavaScript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427F73-C7EF-4DE4-B360-128A8EA6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68" y="770147"/>
            <a:ext cx="9417219" cy="5496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6F7BB-2895-4204-A116-480BB0A2A5AB}"/>
              </a:ext>
            </a:extLst>
          </p:cNvPr>
          <p:cNvSpPr txBox="1"/>
          <p:nvPr/>
        </p:nvSpPr>
        <p:spPr>
          <a:xfrm>
            <a:off x="1405521" y="1172869"/>
            <a:ext cx="30670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Динамические эффекты и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Веб-приложения в браузере</a:t>
            </a:r>
            <a:r>
              <a:rPr lang="ru-RU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BE044-8F1D-4FDD-A451-3E5FB0AC7B49}"/>
              </a:ext>
            </a:extLst>
          </p:cNvPr>
          <p:cNvSpPr txBox="1"/>
          <p:nvPr/>
        </p:nvSpPr>
        <p:spPr>
          <a:xfrm>
            <a:off x="6915991" y="1511423"/>
            <a:ext cx="2316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Серверные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веб-приложения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C863D-24C0-4975-AD34-CC30BB8EBFD9}"/>
              </a:ext>
            </a:extLst>
          </p:cNvPr>
          <p:cNvSpPr txBox="1"/>
          <p:nvPr/>
        </p:nvSpPr>
        <p:spPr>
          <a:xfrm>
            <a:off x="6915991" y="4638692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Приложения для ПК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27195-D078-4D2D-90DA-96FF7A5F76FC}"/>
              </a:ext>
            </a:extLst>
          </p:cNvPr>
          <p:cNvSpPr txBox="1"/>
          <p:nvPr/>
        </p:nvSpPr>
        <p:spPr>
          <a:xfrm>
            <a:off x="1405521" y="4654081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Мобильные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499606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32" y="544417"/>
            <a:ext cx="9360000" cy="504452"/>
          </a:xfrm>
        </p:spPr>
        <p:txBody>
          <a:bodyPr>
            <a:normAutofit fontScale="90000"/>
          </a:bodyPr>
          <a:lstStyle/>
          <a:p>
            <a:r>
              <a:rPr lang="ru-RU" altLang="ru-RU" dirty="0">
                <a:ea typeface="Arial" panose="020B0604020202020204" pitchFamily="34" charset="0"/>
              </a:rPr>
              <a:t>История развития </a:t>
            </a:r>
            <a:r>
              <a:rPr lang="en-US" altLang="ru-RU" dirty="0">
                <a:ea typeface="Arial" panose="020B0604020202020204" pitchFamily="34" charset="0"/>
              </a:rPr>
              <a:t>JavaScript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88CCDE45-7B04-4EE9-A6D4-D9428F2D0367}"/>
              </a:ext>
            </a:extLst>
          </p:cNvPr>
          <p:cNvSpPr txBox="1">
            <a:spLocks/>
          </p:cNvSpPr>
          <p:nvPr/>
        </p:nvSpPr>
        <p:spPr>
          <a:xfrm>
            <a:off x="628003" y="1290114"/>
            <a:ext cx="9121787" cy="4967515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1995 год: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JavaScript был создан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Бренданом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Эйхом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в компании Netscape</a:t>
            </a:r>
          </a:p>
          <a:p>
            <a:pPr>
              <a:lnSpc>
                <a:spcPct val="120000"/>
              </a:lnSpc>
            </a:pPr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1996 год: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Язык был переименован в JavaScript, чтобы связать свою успешную судьбу с языком программирования Java</a:t>
            </a:r>
          </a:p>
          <a:p>
            <a:pPr>
              <a:lnSpc>
                <a:spcPct val="120000"/>
              </a:lnSpc>
            </a:pPr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1997 год: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JavaScript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стал стандартом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ECMA-26214.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После того, как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Netscape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передала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JavaScript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ECMA,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фонд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Mozilla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продолжил разработку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JavaScript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для браузера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Firefox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1998 год: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ECMAScript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</a:t>
            </a:r>
          </a:p>
          <a:p>
            <a:pPr>
              <a:lnSpc>
                <a:spcPct val="120000"/>
              </a:lnSpc>
            </a:pPr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1999 год: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ECMAScript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3 </a:t>
            </a:r>
          </a:p>
          <a:p>
            <a:pPr>
              <a:lnSpc>
                <a:spcPct val="120000"/>
              </a:lnSpc>
            </a:pPr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2009 год: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ECMAScript 5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2015 год: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ECMAScript 6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Шестая версия стандарта, также известная как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ECMAScript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2015</a:t>
            </a: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 </a:t>
            </a:r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2016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года каждый год выпускается новая версия стандарта</a:t>
            </a:r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  <a:p>
            <a:pPr>
              <a:lnSpc>
                <a:spcPct val="12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67506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</TotalTime>
  <Words>1237</Words>
  <Application>Microsoft Office PowerPoint</Application>
  <PresentationFormat>Широкоэкранный</PresentationFormat>
  <Paragraphs>238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6" baseType="lpstr">
      <vt:lpstr>Calibri</vt:lpstr>
      <vt:lpstr>Wingdings 3</vt:lpstr>
      <vt:lpstr>Algerian</vt:lpstr>
      <vt:lpstr>Tahoma</vt:lpstr>
      <vt:lpstr>Monospac821 BT</vt:lpstr>
      <vt:lpstr>Arial</vt:lpstr>
      <vt:lpstr>Open Sans</vt:lpstr>
      <vt:lpstr>Times New Roman</vt:lpstr>
      <vt:lpstr>Century Gothic</vt:lpstr>
      <vt:lpstr>Тема Office</vt:lpstr>
      <vt:lpstr>О преподавателе</vt:lpstr>
      <vt:lpstr>Описание курса</vt:lpstr>
      <vt:lpstr>В рамках курса мы научимся:</vt:lpstr>
      <vt:lpstr>Модуль 1 Основы программирования на  JavaScript</vt:lpstr>
      <vt:lpstr>В этом модуле мы рассмотрим:</vt:lpstr>
      <vt:lpstr>Что такое JavaScript ?</vt:lpstr>
      <vt:lpstr>Взаимодействие Front-end технологий </vt:lpstr>
      <vt:lpstr>Для чего применяется JavaScript</vt:lpstr>
      <vt:lpstr>История развития JavaScript</vt:lpstr>
      <vt:lpstr>Переменные в JavaScript</vt:lpstr>
      <vt:lpstr>Базовый синтаксис объявления переменных</vt:lpstr>
      <vt:lpstr>Использование переменных</vt:lpstr>
      <vt:lpstr>Типы данных</vt:lpstr>
      <vt:lpstr>Тип данных Number</vt:lpstr>
      <vt:lpstr>Простые операции с числами</vt:lpstr>
      <vt:lpstr>NaN – not a number, infinity</vt:lpstr>
      <vt:lpstr>Сохранение данных в новой переменной</vt:lpstr>
      <vt:lpstr>Перезапись данных в той же переменной</vt:lpstr>
      <vt:lpstr>Константы</vt:lpstr>
      <vt:lpstr>Строки в JavaScript</vt:lpstr>
      <vt:lpstr>Особенности применения кавычек в строках</vt:lpstr>
      <vt:lpstr>Шаблонные строки</vt:lpstr>
      <vt:lpstr>Шаблонные строки</vt:lpstr>
      <vt:lpstr>Булев тип данных</vt:lpstr>
      <vt:lpstr>Применение булева типа данных</vt:lpstr>
      <vt:lpstr>Undefined</vt:lpstr>
      <vt:lpstr>Null</vt:lpstr>
      <vt:lpstr>Операторы сравнения</vt:lpstr>
      <vt:lpstr>Операторы сравнения</vt:lpstr>
      <vt:lpstr>Операторы сравнения</vt:lpstr>
      <vt:lpstr>Операторы сравнения</vt:lpstr>
      <vt:lpstr>Операторы сравнения</vt:lpstr>
      <vt:lpstr>Булева логика, операторы И(&amp;&amp;), ИЛИ(||), НЕ(!)</vt:lpstr>
      <vt:lpstr>Псевдо-истинные и псевдо-ложные значения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241</cp:revision>
  <dcterms:created xsi:type="dcterms:W3CDTF">2023-04-14T11:23:01Z</dcterms:created>
  <dcterms:modified xsi:type="dcterms:W3CDTF">2024-05-16T19:00:39Z</dcterms:modified>
</cp:coreProperties>
</file>